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rimson Text" panose="02000503000000000000" pitchFamily="2"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8"/>
    <p:restoredTop sz="94696"/>
  </p:normalViewPr>
  <p:slideViewPr>
    <p:cSldViewPr snapToGrid="0">
      <p:cViewPr varScale="1">
        <p:scale>
          <a:sx n="93" d="100"/>
          <a:sy n="93" d="100"/>
        </p:scale>
        <p:origin x="784" y="200"/>
      </p:cViewPr>
      <p:guideLst/>
    </p:cSldViewPr>
  </p:slideViewPr>
  <p:notesTextViewPr>
    <p:cViewPr>
      <p:scale>
        <a:sx n="1" d="1"/>
        <a:sy n="1" d="1"/>
      </p:scale>
      <p:origin x="0" y="-536"/>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7e8b4bc1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497e8b4bc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7e8b4bc1_4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497e8b4bc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97e8b4bc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97e8b4b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7e8b4bc1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project specifications we were unable to use the line follower array or overhead camera for rover navigation on our game board.  To autonomously navigate the board  used Force Sensitive Resistors to determine the rover’s location.  10 Sensors were placed in a grid format around the game board.  Each sensor has two pins, one is connected to the PIC’s 5V input and the other to a pull down resistor which is connected to ground.  The connection point between the pull down resistor and the Force Sensitive Sensor is then wired to one of the analog inputs on the PIC.  The sensors resistance is based on the amount pressure applied to them, so when rover drive on top of the sensor, the resistance will decrease which in turn increases the Analog to Digital Converters reading.  The Analog to Digital Converter was configured to support multiple analog input readings, using ADC scan mode.</a:t>
            </a:r>
            <a:endParaRPr dirty="0"/>
          </a:p>
        </p:txBody>
      </p:sp>
      <p:sp>
        <p:nvSpPr>
          <p:cNvPr id="334" name="Google Shape;334;g497e8b4b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97e8b4bc1_5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Sensor Thread is ran on its own PIC.  On startup the Analog to Digital Converter Interrupt will run a calibration routine that will take 2 readings of each Analog Pin.  The two readings for each pin is then averaged together and the average value is then stored in a array   The average value will sever as threshold comparison value that will be used in the conversion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conversion function is also called in the interrupt.  It takes the threshold value array as an input and return a 10 bit integer value as an output.  Each bit in the integer value corresponds to a </a:t>
            </a:r>
            <a:r>
              <a:rPr lang="en-US" dirty="0" err="1"/>
              <a:t>speciific</a:t>
            </a:r>
            <a:r>
              <a:rPr lang="en-US" dirty="0"/>
              <a:t> sensor.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conversion function The value of each analog pin is compare to the threshold value and if the pin's value is greater then the threshold, this indicates that the sensor has pressure on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corresponding bit in the 10 bit integer value, the corresponding bit is then converted to a 1.  If there is no pressure, the corresponding bit value will remain a 0.  This 10 bit value is then returned.  The value is sent to the sensor queue.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main function of the program the value is then added to a </a:t>
            </a:r>
            <a:r>
              <a:rPr lang="en-US" dirty="0" err="1"/>
              <a:t>json</a:t>
            </a:r>
            <a:r>
              <a:rPr lang="en-US" dirty="0"/>
              <a:t> POST message which is sent to the server and stored in a database every half second.</a:t>
            </a:r>
            <a:endParaRPr dirty="0"/>
          </a:p>
        </p:txBody>
      </p:sp>
      <p:sp>
        <p:nvSpPr>
          <p:cNvPr id="348" name="Google Shape;348;g497e8b4b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7e8b4bc1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497e8b4bc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7e8b4bc1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497e8b4bc1_1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97e8b4bc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497e8b4bc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7e8b4bc1_1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497e8b4bc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97e8b4bc1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497e8b4bc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7e8b4bc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497e8b4bc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7e8b4bc1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97e8b4b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97e8b4bc1_0_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497e8b4bc1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97e8b4bc1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497e8b4bc1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97e8b4bc1_2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497e8b4b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97e8b4bc1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497e8b4bc1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6376b552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46376b5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7e8b4bc1_2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497e8b4bc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7e8b4bc1_1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497e8b4bc1_1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376b552b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6376b552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7e8b4bc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97e8b4b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97e8b4bc1_1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97e8b4bc1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97e8b4bc1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497e8b4bc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7e8b4bc1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497e8b4b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photo background">
  <p:cSld name="full photo background">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o page">
  <p:cSld name="Bio page">
    <p:spTree>
      <p:nvGrpSpPr>
        <p:cNvPr id="1" name="Shape 88"/>
        <p:cNvGrpSpPr/>
        <p:nvPr/>
      </p:nvGrpSpPr>
      <p:grpSpPr>
        <a:xfrm>
          <a:off x="0" y="0"/>
          <a:ext cx="0" cy="0"/>
          <a:chOff x="0" y="0"/>
          <a:chExt cx="0" cy="0"/>
        </a:xfrm>
      </p:grpSpPr>
      <p:sp>
        <p:nvSpPr>
          <p:cNvPr id="89" name="Google Shape;89;p11"/>
          <p:cNvSpPr/>
          <p:nvPr/>
        </p:nvSpPr>
        <p:spPr>
          <a:xfrm>
            <a:off x="8618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0" name="Google Shape;90;p11"/>
          <p:cNvSpPr/>
          <p:nvPr/>
        </p:nvSpPr>
        <p:spPr>
          <a:xfrm>
            <a:off x="8613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1" name="Google Shape;91;p11"/>
          <p:cNvSpPr/>
          <p:nvPr/>
        </p:nvSpPr>
        <p:spPr>
          <a:xfrm>
            <a:off x="64371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2" name="Google Shape;92;p11"/>
          <p:cNvSpPr/>
          <p:nvPr/>
        </p:nvSpPr>
        <p:spPr>
          <a:xfrm>
            <a:off x="64366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3" name="Google Shape;93;p11"/>
          <p:cNvSpPr>
            <a:spLocks noGrp="1"/>
          </p:cNvSpPr>
          <p:nvPr>
            <p:ph type="pic" idx="2"/>
          </p:nvPr>
        </p:nvSpPr>
        <p:spPr>
          <a:xfrm>
            <a:off x="975051"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4" name="Google Shape;94;p11"/>
          <p:cNvSpPr>
            <a:spLocks noGrp="1"/>
          </p:cNvSpPr>
          <p:nvPr>
            <p:ph type="pic" idx="3"/>
          </p:nvPr>
        </p:nvSpPr>
        <p:spPr>
          <a:xfrm>
            <a:off x="975051" y="4312737"/>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5" name="Google Shape;95;p11"/>
          <p:cNvSpPr>
            <a:spLocks noGrp="1"/>
          </p:cNvSpPr>
          <p:nvPr>
            <p:ph type="pic" idx="4"/>
          </p:nvPr>
        </p:nvSpPr>
        <p:spPr>
          <a:xfrm>
            <a:off x="6543820"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6" name="Google Shape;96;p11"/>
          <p:cNvSpPr>
            <a:spLocks noGrp="1"/>
          </p:cNvSpPr>
          <p:nvPr>
            <p:ph type="pic" idx="5"/>
          </p:nvPr>
        </p:nvSpPr>
        <p:spPr>
          <a:xfrm>
            <a:off x="6543819" y="4311760"/>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7" name="Google Shape;97;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8" name="Google Shape;98;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9" name="Google Shape;99;p11"/>
          <p:cNvSpPr txBox="1">
            <a:spLocks noGrp="1"/>
          </p:cNvSpPr>
          <p:nvPr>
            <p:ph type="body" idx="1"/>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0" name="Google Shape;100;p11"/>
          <p:cNvSpPr txBox="1">
            <a:spLocks noGrp="1"/>
          </p:cNvSpPr>
          <p:nvPr>
            <p:ph type="body" idx="6"/>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 body text + graphic (grey)">
  <p:cSld name="Header + body text + graphic (grey)">
    <p:spTree>
      <p:nvGrpSpPr>
        <p:cNvPr id="1" name="Shape 101"/>
        <p:cNvGrpSpPr/>
        <p:nvPr/>
      </p:nvGrpSpPr>
      <p:grpSpPr>
        <a:xfrm>
          <a:off x="0" y="0"/>
          <a:ext cx="0" cy="0"/>
          <a:chOff x="0" y="0"/>
          <a:chExt cx="0" cy="0"/>
        </a:xfrm>
      </p:grpSpPr>
      <p:sp>
        <p:nvSpPr>
          <p:cNvPr id="102" name="Google Shape;102;p12"/>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3" name="Google Shape;103;p12"/>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4" name="Google Shape;104;p12"/>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105" name="Google Shape;105;p12" descr="pasted-image.pdf"/>
          <p:cNvPicPr preferRelativeResize="0"/>
          <p:nvPr/>
        </p:nvPicPr>
        <p:blipFill rotWithShape="1">
          <a:blip r:embed="rId2">
            <a:alphaModFix/>
          </a:blip>
          <a:srcRect/>
          <a:stretch/>
        </p:blipFill>
        <p:spPr>
          <a:xfrm>
            <a:off x="787115" y="1409471"/>
            <a:ext cx="98626" cy="98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ars graphic (grey)">
  <p:cSld name="gears graphic (grey)">
    <p:spTree>
      <p:nvGrpSpPr>
        <p:cNvPr id="1" name="Shape 106"/>
        <p:cNvGrpSpPr/>
        <p:nvPr/>
      </p:nvGrpSpPr>
      <p:grpSpPr>
        <a:xfrm>
          <a:off x="0" y="0"/>
          <a:ext cx="0" cy="0"/>
          <a:chOff x="0" y="0"/>
          <a:chExt cx="0" cy="0"/>
        </a:xfrm>
      </p:grpSpPr>
      <p:sp>
        <p:nvSpPr>
          <p:cNvPr id="107" name="Google Shape;107;p13"/>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8" name="Google Shape;108;p13"/>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110" name="Google Shape;110;p13"/>
          <p:cNvGrpSpPr/>
          <p:nvPr/>
        </p:nvGrpSpPr>
        <p:grpSpPr>
          <a:xfrm>
            <a:off x="7354484" y="2243270"/>
            <a:ext cx="2360556" cy="2147978"/>
            <a:chOff x="2057400" y="1371600"/>
            <a:chExt cx="4648200" cy="4229608"/>
          </a:xfrm>
        </p:grpSpPr>
        <p:sp>
          <p:nvSpPr>
            <p:cNvPr id="111" name="Google Shape;111;p13"/>
            <p:cNvSpPr/>
            <p:nvPr/>
          </p:nvSpPr>
          <p:spPr>
            <a:xfrm>
              <a:off x="2057400" y="3689041"/>
              <a:ext cx="1678147" cy="1674008"/>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2" name="Google Shape;112;p13"/>
            <p:cNvSpPr/>
            <p:nvPr/>
          </p:nvSpPr>
          <p:spPr>
            <a:xfrm>
              <a:off x="5014135" y="1611335"/>
              <a:ext cx="1691465" cy="1687294"/>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3" name="Google Shape;113;p13"/>
            <p:cNvSpPr/>
            <p:nvPr/>
          </p:nvSpPr>
          <p:spPr>
            <a:xfrm>
              <a:off x="2536870" y="1371600"/>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4" name="Google Shape;114;p13"/>
            <p:cNvSpPr/>
            <p:nvPr/>
          </p:nvSpPr>
          <p:spPr>
            <a:xfrm>
              <a:off x="3895370" y="3289482"/>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grpSp>
      <p:sp>
        <p:nvSpPr>
          <p:cNvPr id="115" name="Google Shape;115;p13"/>
          <p:cNvSpPr txBox="1">
            <a:spLocks noGrp="1"/>
          </p:cNvSpPr>
          <p:nvPr>
            <p:ph type="body" idx="3"/>
          </p:nvPr>
        </p:nvSpPr>
        <p:spPr>
          <a:xfrm>
            <a:off x="5877811" y="1229697"/>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6" name="Google Shape;116;p13"/>
          <p:cNvSpPr txBox="1">
            <a:spLocks noGrp="1"/>
          </p:cNvSpPr>
          <p:nvPr>
            <p:ph type="body" idx="4"/>
          </p:nvPr>
        </p:nvSpPr>
        <p:spPr>
          <a:xfrm>
            <a:off x="5875182" y="1570892"/>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7" name="Google Shape;117;p13"/>
          <p:cNvSpPr txBox="1">
            <a:spLocks noGrp="1"/>
          </p:cNvSpPr>
          <p:nvPr>
            <p:ph type="body" idx="5"/>
          </p:nvPr>
        </p:nvSpPr>
        <p:spPr>
          <a:xfrm>
            <a:off x="9772908" y="1253989"/>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8" name="Google Shape;118;p13"/>
          <p:cNvSpPr txBox="1">
            <a:spLocks noGrp="1"/>
          </p:cNvSpPr>
          <p:nvPr>
            <p:ph type="body" idx="6"/>
          </p:nvPr>
        </p:nvSpPr>
        <p:spPr>
          <a:xfrm>
            <a:off x="9770279" y="1595184"/>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9" name="Google Shape;119;p13"/>
          <p:cNvSpPr txBox="1">
            <a:spLocks noGrp="1"/>
          </p:cNvSpPr>
          <p:nvPr>
            <p:ph type="body" idx="7"/>
          </p:nvPr>
        </p:nvSpPr>
        <p:spPr>
          <a:xfrm>
            <a:off x="9772908"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0" name="Google Shape;120;p13"/>
          <p:cNvSpPr txBox="1">
            <a:spLocks noGrp="1"/>
          </p:cNvSpPr>
          <p:nvPr>
            <p:ph type="body" idx="8"/>
          </p:nvPr>
        </p:nvSpPr>
        <p:spPr>
          <a:xfrm>
            <a:off x="9770279"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1" name="Google Shape;121;p13"/>
          <p:cNvSpPr txBox="1">
            <a:spLocks noGrp="1"/>
          </p:cNvSpPr>
          <p:nvPr>
            <p:ph type="body" idx="9"/>
          </p:nvPr>
        </p:nvSpPr>
        <p:spPr>
          <a:xfrm>
            <a:off x="5877811"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2" name="Google Shape;122;p13"/>
          <p:cNvSpPr txBox="1">
            <a:spLocks noGrp="1"/>
          </p:cNvSpPr>
          <p:nvPr>
            <p:ph type="body" idx="13"/>
          </p:nvPr>
        </p:nvSpPr>
        <p:spPr>
          <a:xfrm>
            <a:off x="5875182"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3" name="Google Shape;123;p13"/>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24" name="Google Shape;124;p13"/>
          <p:cNvSpPr txBox="1">
            <a:spLocks noGrp="1"/>
          </p:cNvSpPr>
          <p:nvPr>
            <p:ph type="body" idx="1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5" name="Google Shape;125;p13"/>
          <p:cNvSpPr txBox="1">
            <a:spLocks noGrp="1"/>
          </p:cNvSpPr>
          <p:nvPr>
            <p:ph type="body" idx="1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eader + body text + graphic (grey)">
  <p:cSld name="1_Header + body text + graphic (grey)">
    <p:spTree>
      <p:nvGrpSpPr>
        <p:cNvPr id="1" name="Shape 126"/>
        <p:cNvGrpSpPr/>
        <p:nvPr/>
      </p:nvGrpSpPr>
      <p:grpSpPr>
        <a:xfrm>
          <a:off x="0" y="0"/>
          <a:ext cx="0" cy="0"/>
          <a:chOff x="0" y="0"/>
          <a:chExt cx="0" cy="0"/>
        </a:xfrm>
      </p:grpSpPr>
      <p:sp>
        <p:nvSpPr>
          <p:cNvPr id="127" name="Google Shape;127;p14"/>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28" name="Google Shape;128;p14"/>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9" name="Google Shape;129;p14"/>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0" name="Google Shape;130;p14"/>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1" name="Google Shape;131;p14"/>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2" name="Google Shape;132;p14"/>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eader + body text + graphic (grey)">
  <p:cSld name="2_Header + body text + graphic (grey)">
    <p:spTree>
      <p:nvGrpSpPr>
        <p:cNvPr id="1" name="Shape 133"/>
        <p:cNvGrpSpPr/>
        <p:nvPr/>
      </p:nvGrpSpPr>
      <p:grpSpPr>
        <a:xfrm>
          <a:off x="0" y="0"/>
          <a:ext cx="0" cy="0"/>
          <a:chOff x="0" y="0"/>
          <a:chExt cx="0" cy="0"/>
        </a:xfrm>
      </p:grpSpPr>
      <p:sp>
        <p:nvSpPr>
          <p:cNvPr id="134" name="Google Shape;134;p15"/>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35" name="Google Shape;135;p15"/>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6" name="Google Shape;136;p15"/>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7" name="Google Shape;137;p15"/>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8" name="Google Shape;138;p15"/>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9" name="Google Shape;139;p15"/>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side text">
  <p:cSld name="right side text">
    <p:spTree>
      <p:nvGrpSpPr>
        <p:cNvPr id="1" name="Shape 140"/>
        <p:cNvGrpSpPr/>
        <p:nvPr/>
      </p:nvGrpSpPr>
      <p:grpSpPr>
        <a:xfrm>
          <a:off x="0" y="0"/>
          <a:ext cx="0" cy="0"/>
          <a:chOff x="0" y="0"/>
          <a:chExt cx="0" cy="0"/>
        </a:xfrm>
      </p:grpSpPr>
      <p:sp>
        <p:nvSpPr>
          <p:cNvPr id="141" name="Google Shape;141;p1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42" name="Google Shape;142;p1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3" name="Google Shape;143;p1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4" name="Google Shape;144;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5" name="Google Shape;145;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6" name="Google Shape;146;p16"/>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7" name="Google Shape;147;p16"/>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text + alt. footer">
  <p:cSld name="right text + alt. footer">
    <p:spTree>
      <p:nvGrpSpPr>
        <p:cNvPr id="1" name="Shape 148"/>
        <p:cNvGrpSpPr/>
        <p:nvPr/>
      </p:nvGrpSpPr>
      <p:grpSpPr>
        <a:xfrm>
          <a:off x="0" y="0"/>
          <a:ext cx="0" cy="0"/>
          <a:chOff x="0" y="0"/>
          <a:chExt cx="0" cy="0"/>
        </a:xfrm>
      </p:grpSpPr>
      <p:pic>
        <p:nvPicPr>
          <p:cNvPr id="149" name="Google Shape;149;p1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0" name="Google Shape;150;p1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2" name="Google Shape;152;p1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3" name="Google Shape;153;p1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4" name="Google Shape;154;p1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t. footer">
  <p:cSld name="Alt. footer">
    <p:spTree>
      <p:nvGrpSpPr>
        <p:cNvPr id="1" name="Shape 155"/>
        <p:cNvGrpSpPr/>
        <p:nvPr/>
      </p:nvGrpSpPr>
      <p:grpSpPr>
        <a:xfrm>
          <a:off x="0" y="0"/>
          <a:ext cx="0" cy="0"/>
          <a:chOff x="0" y="0"/>
          <a:chExt cx="0" cy="0"/>
        </a:xfrm>
      </p:grpSpPr>
      <p:pic>
        <p:nvPicPr>
          <p:cNvPr id="156" name="Google Shape;156;p18"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7" name="Google Shape;157;p18"/>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8" name="Google Shape;158;p18"/>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9" name="Google Shape;159;p18"/>
          <p:cNvSpPr txBox="1">
            <a:spLocks noGrp="1"/>
          </p:cNvSpPr>
          <p:nvPr>
            <p:ph type="body" idx="2"/>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urb + text with picture">
  <p:cSld name="Blurb + text with pictur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 name="Google Shape;10;p3"/>
          <p:cNvSpPr/>
          <p:nvPr/>
        </p:nvSpPr>
        <p:spPr>
          <a:xfrm>
            <a:off x="2180146" y="1619336"/>
            <a:ext cx="10059870" cy="3619328"/>
          </a:xfrm>
          <a:prstGeom prst="rect">
            <a:avLst/>
          </a:prstGeom>
          <a:solidFill>
            <a:srgbClr val="FEFEF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 name="Google Shape;11;p3"/>
          <p:cNvSpPr/>
          <p:nvPr/>
        </p:nvSpPr>
        <p:spPr>
          <a:xfrm>
            <a:off x="2529223" y="1840251"/>
            <a:ext cx="557895" cy="76454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r>
              <a:rPr lang="en-US" sz="4000" b="0" i="0" u="none" strike="noStrike" cap="none">
                <a:solidFill>
                  <a:schemeClr val="accent2"/>
                </a:solidFill>
                <a:latin typeface="Arial"/>
                <a:ea typeface="Arial"/>
                <a:cs typeface="Arial"/>
                <a:sym typeface="Arial"/>
              </a:rPr>
              <a:t>01</a:t>
            </a:r>
            <a:endParaRPr/>
          </a:p>
        </p:txBody>
      </p:sp>
      <p:cxnSp>
        <p:nvCxnSpPr>
          <p:cNvPr id="12" name="Google Shape;12;p3"/>
          <p:cNvCxnSpPr/>
          <p:nvPr/>
        </p:nvCxnSpPr>
        <p:spPr>
          <a:xfrm flipH="1">
            <a:off x="1963358" y="-936048"/>
            <a:ext cx="1" cy="7902489"/>
          </a:xfrm>
          <a:prstGeom prst="straightConnector1">
            <a:avLst/>
          </a:prstGeom>
          <a:noFill/>
          <a:ln w="9525" cap="flat" cmpd="sng">
            <a:solidFill>
              <a:schemeClr val="accent5"/>
            </a:solidFill>
            <a:prstDash val="dash"/>
            <a:miter lim="8000"/>
            <a:headEnd type="none" w="sm" len="sm"/>
            <a:tailEnd type="none" w="sm" len="sm"/>
          </a:ln>
        </p:spPr>
      </p:cxnSp>
      <p:cxnSp>
        <p:nvCxnSpPr>
          <p:cNvPr id="13" name="Google Shape;13;p3"/>
          <p:cNvCxnSpPr/>
          <p:nvPr/>
        </p:nvCxnSpPr>
        <p:spPr>
          <a:xfrm>
            <a:off x="-750840" y="1391501"/>
            <a:ext cx="13693680" cy="49015"/>
          </a:xfrm>
          <a:prstGeom prst="straightConnector1">
            <a:avLst/>
          </a:prstGeom>
          <a:noFill/>
          <a:ln w="9525" cap="flat" cmpd="sng">
            <a:solidFill>
              <a:schemeClr val="accent5"/>
            </a:solidFill>
            <a:prstDash val="dash"/>
            <a:miter lim="8000"/>
            <a:headEnd type="none" w="sm" len="sm"/>
            <a:tailEnd type="none" w="sm" len="sm"/>
          </a:ln>
        </p:spPr>
      </p:cxnSp>
      <p:sp>
        <p:nvSpPr>
          <p:cNvPr id="14" name="Google Shape;14;p3"/>
          <p:cNvSpPr/>
          <p:nvPr/>
        </p:nvSpPr>
        <p:spPr>
          <a:xfrm>
            <a:off x="3352959" y="2604792"/>
            <a:ext cx="2967767" cy="1631216"/>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Clr>
                <a:srgbClr val="83003F"/>
              </a:buClr>
              <a:buSzPts val="2000"/>
              <a:buFont typeface="Arial"/>
              <a:buNone/>
            </a:pPr>
            <a:r>
              <a:rPr lang="en-US" sz="2000" b="0" i="0" u="none" strike="noStrike" cap="none">
                <a:solidFill>
                  <a:srgbClr val="83003F"/>
                </a:solidFill>
                <a:latin typeface="Arial"/>
                <a:ea typeface="Arial"/>
                <a:cs typeface="Arial"/>
                <a:sym typeface="Arial"/>
              </a:rPr>
              <a:t>A LITTLE </a:t>
            </a:r>
            <a:br>
              <a:rPr lang="en-US" sz="2000" b="0" i="0" u="none" strike="noStrike" cap="none">
                <a:solidFill>
                  <a:srgbClr val="83003F"/>
                </a:solidFill>
                <a:latin typeface="Arial"/>
                <a:ea typeface="Arial"/>
                <a:cs typeface="Arial"/>
                <a:sym typeface="Arial"/>
              </a:rPr>
            </a:br>
            <a:r>
              <a:rPr lang="en-US" sz="2000" b="0" i="0" u="none" strike="noStrike" cap="none">
                <a:solidFill>
                  <a:srgbClr val="83003F"/>
                </a:solidFill>
                <a:latin typeface="Arial"/>
                <a:ea typeface="Arial"/>
                <a:cs typeface="Arial"/>
                <a:sym typeface="Arial"/>
              </a:rPr>
              <a:t>BLURB OF INFO CAN SIT IN THIS SPACE.</a:t>
            </a:r>
            <a:endParaRPr/>
          </a:p>
        </p:txBody>
      </p:sp>
      <p:sp>
        <p:nvSpPr>
          <p:cNvPr id="15" name="Google Shape;15;p3"/>
          <p:cNvSpPr/>
          <p:nvPr/>
        </p:nvSpPr>
        <p:spPr>
          <a:xfrm>
            <a:off x="7122900" y="2338366"/>
            <a:ext cx="4211147" cy="2349361"/>
          </a:xfrm>
          <a:prstGeom prst="rect">
            <a:avLst/>
          </a:prstGeom>
          <a:noFill/>
          <a:ln>
            <a:noFill/>
          </a:ln>
        </p:spPr>
        <p:txBody>
          <a:bodyPr spcFirstLastPara="1" wrap="square" lIns="45700" tIns="45700" rIns="45700" bIns="45700" anchor="ctr" anchorCtr="0">
            <a:noAutofit/>
          </a:bodyPr>
          <a:lstStyle/>
          <a:p>
            <a:pPr marL="285750" marR="0" lvl="0" indent="-285750" algn="l" rtl="0">
              <a:lnSpc>
                <a:spcPct val="150000"/>
              </a:lnSpc>
              <a:spcBef>
                <a:spcPts val="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p:txBody>
      </p:sp>
      <p:cxnSp>
        <p:nvCxnSpPr>
          <p:cNvPr id="16" name="Google Shape;16;p3"/>
          <p:cNvCxnSpPr/>
          <p:nvPr/>
        </p:nvCxnSpPr>
        <p:spPr>
          <a:xfrm>
            <a:off x="6757096" y="2341842"/>
            <a:ext cx="1" cy="2345885"/>
          </a:xfrm>
          <a:prstGeom prst="straightConnector1">
            <a:avLst/>
          </a:prstGeom>
          <a:noFill/>
          <a:ln w="9525" cap="flat" cmpd="sng">
            <a:solidFill>
              <a:schemeClr val="accent3"/>
            </a:solidFill>
            <a:prstDash val="dash"/>
            <a:miter lim="8000"/>
            <a:headEnd type="none" w="sm" len="sm"/>
            <a:tailEnd type="none" w="sm" len="sm"/>
          </a:ln>
        </p:spPr>
      </p:cxnSp>
      <p:cxnSp>
        <p:nvCxnSpPr>
          <p:cNvPr id="17" name="Google Shape;17;p3"/>
          <p:cNvCxnSpPr/>
          <p:nvPr/>
        </p:nvCxnSpPr>
        <p:spPr>
          <a:xfrm>
            <a:off x="-89744" y="5417484"/>
            <a:ext cx="13693681" cy="49015"/>
          </a:xfrm>
          <a:prstGeom prst="straightConnector1">
            <a:avLst/>
          </a:prstGeom>
          <a:noFill/>
          <a:ln w="9525" cap="flat" cmpd="sng">
            <a:solidFill>
              <a:schemeClr val="accent5"/>
            </a:solidFill>
            <a:prstDash val="dash"/>
            <a:miter lim="8000"/>
            <a:headEnd type="none" w="sm" len="sm"/>
            <a:tailEnd type="none" w="sm" len="sm"/>
          </a:ln>
        </p:spPr>
      </p:cxnSp>
      <p:pic>
        <p:nvPicPr>
          <p:cNvPr id="18" name="Google Shape;18;p3" descr="pasted-image.pdf"/>
          <p:cNvPicPr preferRelativeResize="0"/>
          <p:nvPr/>
        </p:nvPicPr>
        <p:blipFill rotWithShape="1">
          <a:blip r:embed="rId2">
            <a:alphaModFix/>
          </a:blip>
          <a:srcRect/>
          <a:stretch/>
        </p:blipFill>
        <p:spPr>
          <a:xfrm>
            <a:off x="3208125" y="2571530"/>
            <a:ext cx="129628" cy="1296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with 4 photos">
  <p:cSld name="right text with 4 photos">
    <p:spTree>
      <p:nvGrpSpPr>
        <p:cNvPr id="1" name="Shape 19"/>
        <p:cNvGrpSpPr/>
        <p:nvPr/>
      </p:nvGrpSpPr>
      <p:grpSpPr>
        <a:xfrm>
          <a:off x="0" y="0"/>
          <a:ext cx="0" cy="0"/>
          <a:chOff x="0" y="0"/>
          <a:chExt cx="0" cy="0"/>
        </a:xfrm>
      </p:grpSpPr>
      <p:sp>
        <p:nvSpPr>
          <p:cNvPr id="20" name="Google Shape;20;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 name="Google Shape;21;p4"/>
          <p:cNvSpPr txBox="1">
            <a:spLocks noGrp="1"/>
          </p:cNvSpPr>
          <p:nvPr>
            <p:ph type="body" idx="1"/>
          </p:nvPr>
        </p:nvSpPr>
        <p:spPr>
          <a:xfrm>
            <a:off x="8115602" y="148145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23" name="Google Shape;23;p4" descr="pasted-image.pdf"/>
          <p:cNvPicPr preferRelativeResize="0"/>
          <p:nvPr/>
        </p:nvPicPr>
        <p:blipFill rotWithShape="1">
          <a:blip r:embed="rId2">
            <a:alphaModFix/>
          </a:blip>
          <a:srcRect/>
          <a:stretch/>
        </p:blipFill>
        <p:spPr>
          <a:xfrm>
            <a:off x="703580" y="1315719"/>
            <a:ext cx="248047" cy="248048"/>
          </a:xfrm>
          <a:prstGeom prst="rect">
            <a:avLst/>
          </a:prstGeom>
          <a:noFill/>
          <a:ln>
            <a:noFill/>
          </a:ln>
        </p:spPr>
      </p:pic>
      <p:pic>
        <p:nvPicPr>
          <p:cNvPr id="24" name="Google Shape;24;p4" descr="pasted-image.pdf"/>
          <p:cNvPicPr preferRelativeResize="0"/>
          <p:nvPr/>
        </p:nvPicPr>
        <p:blipFill rotWithShape="1">
          <a:blip r:embed="rId2">
            <a:alphaModFix/>
          </a:blip>
          <a:srcRect/>
          <a:stretch/>
        </p:blipFill>
        <p:spPr>
          <a:xfrm rot="10800000">
            <a:off x="7028180" y="5151120"/>
            <a:ext cx="248048" cy="248047"/>
          </a:xfrm>
          <a:prstGeom prst="rect">
            <a:avLst/>
          </a:prstGeom>
          <a:noFill/>
          <a:ln>
            <a:noFill/>
          </a:ln>
        </p:spPr>
      </p:pic>
      <p:sp>
        <p:nvSpPr>
          <p:cNvPr id="25" name="Google Shape;25;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 name="Google Shape;26;p4"/>
          <p:cNvSpPr txBox="1"/>
          <p:nvPr/>
        </p:nvSpPr>
        <p:spPr>
          <a:xfrm>
            <a:off x="-990600" y="1718733"/>
            <a:ext cx="92396" cy="36933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 name="Google Shape;27;p4"/>
          <p:cNvSpPr>
            <a:spLocks noGrp="1"/>
          </p:cNvSpPr>
          <p:nvPr>
            <p:ph type="pic" idx="3"/>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8" name="Google Shape;28;p4"/>
          <p:cNvSpPr>
            <a:spLocks noGrp="1"/>
          </p:cNvSpPr>
          <p:nvPr>
            <p:ph type="pic" idx="4"/>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9" name="Google Shape;29;p4"/>
          <p:cNvSpPr>
            <a:spLocks noGrp="1"/>
          </p:cNvSpPr>
          <p:nvPr>
            <p:ph type="pic" idx="5"/>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0" name="Google Shape;30;p4"/>
          <p:cNvSpPr>
            <a:spLocks noGrp="1"/>
          </p:cNvSpPr>
          <p:nvPr>
            <p:ph type="pic" idx="6"/>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31" name="Google Shape;31;p4"/>
          <p:cNvGrpSpPr/>
          <p:nvPr/>
        </p:nvGrpSpPr>
        <p:grpSpPr>
          <a:xfrm>
            <a:off x="5875461" y="6292350"/>
            <a:ext cx="7756220" cy="419351"/>
            <a:chOff x="5734148" y="-45661"/>
            <a:chExt cx="7756220" cy="419351"/>
          </a:xfrm>
        </p:grpSpPr>
        <p:sp>
          <p:nvSpPr>
            <p:cNvPr id="32" name="Google Shape;32;p4"/>
            <p:cNvSpPr/>
            <p:nvPr/>
          </p:nvSpPr>
          <p:spPr>
            <a:xfrm>
              <a:off x="10345042" y="-45660"/>
              <a:ext cx="3145326" cy="415217"/>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SECTION TITLE</a:t>
              </a:r>
              <a:endParaRPr sz="1200" b="0" i="0" u="none" strike="noStrike" cap="none">
                <a:solidFill>
                  <a:schemeClr val="accent1"/>
                </a:solidFill>
                <a:latin typeface="Calibri"/>
                <a:ea typeface="Calibri"/>
                <a:cs typeface="Calibri"/>
                <a:sym typeface="Calibri"/>
              </a:endParaRPr>
            </a:p>
          </p:txBody>
        </p:sp>
        <p:sp>
          <p:nvSpPr>
            <p:cNvPr id="33" name="Google Shape;33;p4"/>
            <p:cNvSpPr/>
            <p:nvPr/>
          </p:nvSpPr>
          <p:spPr>
            <a:xfrm>
              <a:off x="5734148" y="-45661"/>
              <a:ext cx="4349637"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01</a:t>
              </a:r>
              <a:endParaRPr sz="1800" b="0" i="0" u="none" strike="noStrike" cap="none">
                <a:solidFill>
                  <a:schemeClr val="accent1"/>
                </a:solidFill>
                <a:latin typeface="Calibri"/>
                <a:ea typeface="Calibri"/>
                <a:cs typeface="Calibri"/>
                <a:sym typeface="Calibri"/>
              </a:endParaRPr>
            </a:p>
          </p:txBody>
        </p:sp>
        <p:sp>
          <p:nvSpPr>
            <p:cNvPr id="34" name="Google Shape;34;p4"/>
            <p:cNvSpPr/>
            <p:nvPr/>
          </p:nvSpPr>
          <p:spPr>
            <a:xfrm>
              <a:off x="10048160" y="-41527"/>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 4 photos + alt. footer">
  <p:cSld name="right text + 4 photos + alt. footer">
    <p:spTree>
      <p:nvGrpSpPr>
        <p:cNvPr id="1" name="Shape 35"/>
        <p:cNvGrpSpPr/>
        <p:nvPr/>
      </p:nvGrpSpPr>
      <p:grpSpPr>
        <a:xfrm>
          <a:off x="0" y="0"/>
          <a:ext cx="0" cy="0"/>
          <a:chOff x="0" y="0"/>
          <a:chExt cx="0" cy="0"/>
        </a:xfrm>
      </p:grpSpPr>
      <p:pic>
        <p:nvPicPr>
          <p:cNvPr id="36" name="Google Shape;36;p5"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37" name="Google Shape;37;p5"/>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9" name="Google Shape;39;p5"/>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40" name="Google Shape;40;p5"/>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1" name="Google Shape;41;p5"/>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42" name="Google Shape;42;p5" descr="pasted-image.pdf"/>
          <p:cNvPicPr preferRelativeResize="0"/>
          <p:nvPr/>
        </p:nvPicPr>
        <p:blipFill rotWithShape="1">
          <a:blip r:embed="rId3">
            <a:alphaModFix/>
          </a:blip>
          <a:srcRect/>
          <a:stretch/>
        </p:blipFill>
        <p:spPr>
          <a:xfrm>
            <a:off x="703580" y="1315719"/>
            <a:ext cx="248047" cy="248048"/>
          </a:xfrm>
          <a:prstGeom prst="rect">
            <a:avLst/>
          </a:prstGeom>
          <a:noFill/>
          <a:ln>
            <a:noFill/>
          </a:ln>
        </p:spPr>
      </p:pic>
      <p:pic>
        <p:nvPicPr>
          <p:cNvPr id="43" name="Google Shape;43;p5" descr="pasted-image.pdf"/>
          <p:cNvPicPr preferRelativeResize="0"/>
          <p:nvPr/>
        </p:nvPicPr>
        <p:blipFill rotWithShape="1">
          <a:blip r:embed="rId3">
            <a:alphaModFix/>
          </a:blip>
          <a:srcRect/>
          <a:stretch/>
        </p:blipFill>
        <p:spPr>
          <a:xfrm rot="10800000">
            <a:off x="7028180" y="5151120"/>
            <a:ext cx="248048" cy="248047"/>
          </a:xfrm>
          <a:prstGeom prst="rect">
            <a:avLst/>
          </a:prstGeom>
          <a:noFill/>
          <a:ln>
            <a:noFill/>
          </a:ln>
        </p:spPr>
      </p:pic>
      <p:sp>
        <p:nvSpPr>
          <p:cNvPr id="44" name="Google Shape;44;p5"/>
          <p:cNvSpPr>
            <a:spLocks noGrp="1"/>
          </p:cNvSpPr>
          <p:nvPr>
            <p:ph type="pic" idx="5"/>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5" name="Google Shape;45;p5"/>
          <p:cNvSpPr>
            <a:spLocks noGrp="1"/>
          </p:cNvSpPr>
          <p:nvPr>
            <p:ph type="pic" idx="6"/>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6" name="Google Shape;46;p5"/>
          <p:cNvSpPr>
            <a:spLocks noGrp="1"/>
          </p:cNvSpPr>
          <p:nvPr>
            <p:ph type="pic" idx="7"/>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7" name="Google Shape;47;p5"/>
          <p:cNvSpPr>
            <a:spLocks noGrp="1"/>
          </p:cNvSpPr>
          <p:nvPr>
            <p:ph type="pic" idx="8"/>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spTree>
      <p:nvGrpSpPr>
        <p:cNvPr id="1" name="Shape 48"/>
        <p:cNvGrpSpPr/>
        <p:nvPr/>
      </p:nvGrpSpPr>
      <p:grpSpPr>
        <a:xfrm>
          <a:off x="0" y="0"/>
          <a:ext cx="0" cy="0"/>
          <a:chOff x="0" y="0"/>
          <a:chExt cx="0" cy="0"/>
        </a:xfrm>
      </p:grpSpPr>
      <p:sp>
        <p:nvSpPr>
          <p:cNvPr id="49" name="Google Shape;49;p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0" name="Google Shape;50;p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1" name="Google Shape;51;p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52" name="Google Shape;52;p6" descr="pasted-image.pdf"/>
          <p:cNvPicPr preferRelativeResize="0"/>
          <p:nvPr/>
        </p:nvPicPr>
        <p:blipFill rotWithShape="1">
          <a:blip r:embed="rId2">
            <a:alphaModFix/>
          </a:blip>
          <a:srcRect/>
          <a:stretch/>
        </p:blipFill>
        <p:spPr>
          <a:xfrm>
            <a:off x="703580" y="1247139"/>
            <a:ext cx="248047" cy="248048"/>
          </a:xfrm>
          <a:prstGeom prst="rect">
            <a:avLst/>
          </a:prstGeom>
          <a:noFill/>
          <a:ln>
            <a:noFill/>
          </a:ln>
        </p:spPr>
      </p:pic>
      <p:pic>
        <p:nvPicPr>
          <p:cNvPr id="53" name="Google Shape;53;p6" descr="pasted-image.pdf"/>
          <p:cNvPicPr preferRelativeResize="0"/>
          <p:nvPr/>
        </p:nvPicPr>
        <p:blipFill rotWithShape="1">
          <a:blip r:embed="rId2">
            <a:alphaModFix/>
          </a:blip>
          <a:srcRect/>
          <a:stretch/>
        </p:blipFill>
        <p:spPr>
          <a:xfrm rot="10800000">
            <a:off x="6837680" y="5425440"/>
            <a:ext cx="248048" cy="248047"/>
          </a:xfrm>
          <a:prstGeom prst="rect">
            <a:avLst/>
          </a:prstGeom>
          <a:noFill/>
          <a:ln>
            <a:noFill/>
          </a:ln>
        </p:spPr>
      </p:pic>
      <p:sp>
        <p:nvSpPr>
          <p:cNvPr id="54" name="Google Shape;54;p6"/>
          <p:cNvSpPr>
            <a:spLocks noGrp="1"/>
          </p:cNvSpPr>
          <p:nvPr>
            <p:ph type="pic" idx="3"/>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5" name="Google Shape;55;p6"/>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endParaRPr sz="1200" b="0" i="0" u="none" strike="noStrike" cap="none">
              <a:solidFill>
                <a:schemeClr val="accent1"/>
              </a:solidFill>
              <a:latin typeface="Calibri"/>
              <a:ea typeface="Calibri"/>
              <a:cs typeface="Calibri"/>
              <a:sym typeface="Calibri"/>
            </a:endParaRPr>
          </a:p>
        </p:txBody>
      </p:sp>
      <p:sp>
        <p:nvSpPr>
          <p:cNvPr id="56" name="Google Shape;56;p6"/>
          <p:cNvSpPr txBox="1">
            <a:spLocks noGrp="1"/>
          </p:cNvSpPr>
          <p:nvPr>
            <p:ph type="body" idx="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7" name="Google Shape;57;p6"/>
          <p:cNvSpPr txBox="1">
            <a:spLocks noGrp="1"/>
          </p:cNvSpPr>
          <p:nvPr>
            <p:ph type="body" idx="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text + 1 photo + alt. footer">
  <p:cSld name="right text + 1 photo + alt. footer">
    <p:spTree>
      <p:nvGrpSpPr>
        <p:cNvPr id="1" name="Shape 58"/>
        <p:cNvGrpSpPr/>
        <p:nvPr/>
      </p:nvGrpSpPr>
      <p:grpSpPr>
        <a:xfrm>
          <a:off x="0" y="0"/>
          <a:ext cx="0" cy="0"/>
          <a:chOff x="0" y="0"/>
          <a:chExt cx="0" cy="0"/>
        </a:xfrm>
      </p:grpSpPr>
      <p:pic>
        <p:nvPicPr>
          <p:cNvPr id="59" name="Google Shape;59;p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60" name="Google Shape;60;p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1" name="Google Shape;61;p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2" name="Google Shape;62;p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63" name="Google Shape;63;p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65" name="Google Shape;65;p7" descr="pasted-image.pdf"/>
          <p:cNvPicPr preferRelativeResize="0"/>
          <p:nvPr/>
        </p:nvPicPr>
        <p:blipFill rotWithShape="1">
          <a:blip r:embed="rId3">
            <a:alphaModFix/>
          </a:blip>
          <a:srcRect/>
          <a:stretch/>
        </p:blipFill>
        <p:spPr>
          <a:xfrm>
            <a:off x="703580" y="1247139"/>
            <a:ext cx="248047" cy="248048"/>
          </a:xfrm>
          <a:prstGeom prst="rect">
            <a:avLst/>
          </a:prstGeom>
          <a:noFill/>
          <a:ln>
            <a:noFill/>
          </a:ln>
        </p:spPr>
      </p:pic>
      <p:pic>
        <p:nvPicPr>
          <p:cNvPr id="66" name="Google Shape;66;p7" descr="pasted-image.pdf"/>
          <p:cNvPicPr preferRelativeResize="0"/>
          <p:nvPr/>
        </p:nvPicPr>
        <p:blipFill rotWithShape="1">
          <a:blip r:embed="rId3">
            <a:alphaModFix/>
          </a:blip>
          <a:srcRect/>
          <a:stretch/>
        </p:blipFill>
        <p:spPr>
          <a:xfrm rot="10800000">
            <a:off x="6837680" y="5425440"/>
            <a:ext cx="248048" cy="248047"/>
          </a:xfrm>
          <a:prstGeom prst="rect">
            <a:avLst/>
          </a:prstGeom>
          <a:noFill/>
          <a:ln>
            <a:noFill/>
          </a:ln>
        </p:spPr>
      </p:pic>
      <p:sp>
        <p:nvSpPr>
          <p:cNvPr id="67" name="Google Shape;67;p7"/>
          <p:cNvSpPr>
            <a:spLocks noGrp="1"/>
          </p:cNvSpPr>
          <p:nvPr>
            <p:ph type="pic" idx="5"/>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cxnSp>
        <p:nvCxnSpPr>
          <p:cNvPr id="69" name="Google Shape;69;p8"/>
          <p:cNvCxnSpPr/>
          <p:nvPr/>
        </p:nvCxnSpPr>
        <p:spPr>
          <a:xfrm flipH="1">
            <a:off x="256036" y="-948749"/>
            <a:ext cx="1" cy="7902489"/>
          </a:xfrm>
          <a:prstGeom prst="straightConnector1">
            <a:avLst/>
          </a:prstGeom>
          <a:noFill/>
          <a:ln w="9525" cap="flat" cmpd="sng">
            <a:solidFill>
              <a:schemeClr val="accent5"/>
            </a:solidFill>
            <a:prstDash val="dash"/>
            <a:miter lim="8000"/>
            <a:headEnd type="none" w="sm" len="sm"/>
            <a:tailEnd type="none" w="sm" len="sm"/>
          </a:ln>
        </p:spPr>
      </p:cxnSp>
      <p:sp>
        <p:nvSpPr>
          <p:cNvPr id="70" name="Google Shape;70;p8"/>
          <p:cNvSpPr>
            <a:spLocks noGrp="1"/>
          </p:cNvSpPr>
          <p:nvPr>
            <p:ph type="pic" idx="2"/>
          </p:nvPr>
        </p:nvSpPr>
        <p:spPr>
          <a:xfrm>
            <a:off x="19059"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chemeClr val="lt1"/>
        </a:solidFill>
        <a:effectLst/>
      </p:bgPr>
    </p:bg>
    <p:spTree>
      <p:nvGrpSpPr>
        <p:cNvPr id="1" name="Shape 71"/>
        <p:cNvGrpSpPr/>
        <p:nvPr/>
      </p:nvGrpSpPr>
      <p:grpSpPr>
        <a:xfrm>
          <a:off x="0" y="0"/>
          <a:ext cx="0" cy="0"/>
          <a:chOff x="0" y="0"/>
          <a:chExt cx="0" cy="0"/>
        </a:xfrm>
      </p:grpSpPr>
      <p:cxnSp>
        <p:nvCxnSpPr>
          <p:cNvPr id="72" name="Google Shape;72;p9"/>
          <p:cNvCxnSpPr/>
          <p:nvPr/>
        </p:nvCxnSpPr>
        <p:spPr>
          <a:xfrm>
            <a:off x="683165" y="586796"/>
            <a:ext cx="11989848" cy="1"/>
          </a:xfrm>
          <a:prstGeom prst="straightConnector1">
            <a:avLst/>
          </a:prstGeom>
          <a:noFill/>
          <a:ln w="9525" cap="flat" cmpd="sng">
            <a:solidFill>
              <a:schemeClr val="accent3"/>
            </a:solidFill>
            <a:prstDash val="dash"/>
            <a:miter lim="8000"/>
            <a:headEnd type="none" w="sm" len="sm"/>
            <a:tailEnd type="none" w="sm" len="sm"/>
          </a:ln>
        </p:spPr>
      </p:cxnSp>
      <p:sp>
        <p:nvSpPr>
          <p:cNvPr id="73" name="Google Shape;73;p9"/>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4" name="Google Shape;74;p9"/>
          <p:cNvCxnSpPr/>
          <p:nvPr/>
        </p:nvCxnSpPr>
        <p:spPr>
          <a:xfrm>
            <a:off x="2999630" y="2757878"/>
            <a:ext cx="1426009" cy="1002792"/>
          </a:xfrm>
          <a:prstGeom prst="straightConnector1">
            <a:avLst/>
          </a:prstGeom>
          <a:noFill/>
          <a:ln w="12700" cap="flat" cmpd="sng">
            <a:solidFill>
              <a:schemeClr val="accent2"/>
            </a:solidFill>
            <a:prstDash val="dashDot"/>
            <a:miter lim="400000"/>
            <a:headEnd type="none" w="sm" len="sm"/>
            <a:tailEnd type="none" w="sm" len="sm"/>
          </a:ln>
        </p:spPr>
      </p:cxnSp>
      <p:sp>
        <p:nvSpPr>
          <p:cNvPr id="75" name="Google Shape;75;p9"/>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6" name="Google Shape;76;p9"/>
          <p:cNvCxnSpPr/>
          <p:nvPr/>
        </p:nvCxnSpPr>
        <p:spPr>
          <a:xfrm rot="10800000" flipH="1">
            <a:off x="6678079" y="3166654"/>
            <a:ext cx="1707422" cy="604521"/>
          </a:xfrm>
          <a:prstGeom prst="straightConnector1">
            <a:avLst/>
          </a:prstGeom>
          <a:noFill/>
          <a:ln w="12700" cap="flat" cmpd="sng">
            <a:solidFill>
              <a:schemeClr val="accent2"/>
            </a:solidFill>
            <a:prstDash val="dashDot"/>
            <a:miter lim="400000"/>
            <a:headEnd type="none" w="sm" len="sm"/>
            <a:tailEnd type="none" w="sm" len="sm"/>
          </a:ln>
        </p:spPr>
      </p:cxnSp>
      <p:sp>
        <p:nvSpPr>
          <p:cNvPr id="77" name="Google Shape;77;p9"/>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8" name="Google Shape;78;p9"/>
          <p:cNvSpPr/>
          <p:nvPr/>
        </p:nvSpPr>
        <p:spPr>
          <a:xfrm>
            <a:off x="5843588" y="1833847"/>
            <a:ext cx="2927920" cy="3016523"/>
          </a:xfrm>
          <a:prstGeom prst="ellipse">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9" name="Google Shape;79;p9"/>
          <p:cNvSpPr>
            <a:spLocks noGrp="1"/>
          </p:cNvSpPr>
          <p:nvPr>
            <p:ph type="pic" idx="2"/>
          </p:nvPr>
        </p:nvSpPr>
        <p:spPr>
          <a:xfrm>
            <a:off x="796157" y="889843"/>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0" name="Google Shape;80;p9"/>
          <p:cNvSpPr>
            <a:spLocks noGrp="1"/>
          </p:cNvSpPr>
          <p:nvPr>
            <p:ph type="pic" idx="3"/>
          </p:nvPr>
        </p:nvSpPr>
        <p:spPr>
          <a:xfrm>
            <a:off x="4378555" y="3110351"/>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1" name="Google Shape;81;p9"/>
          <p:cNvSpPr>
            <a:spLocks noGrp="1"/>
          </p:cNvSpPr>
          <p:nvPr>
            <p:ph type="pic" idx="4"/>
          </p:nvPr>
        </p:nvSpPr>
        <p:spPr>
          <a:xfrm>
            <a:off x="8392560" y="1589620"/>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82" name="Google Shape;82;p9"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83" name="Google Shape;83;p9"/>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84" name="Google Shape;84;p9"/>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5" name="Google Shape;85;p9"/>
          <p:cNvSpPr txBox="1">
            <a:spLocks noGrp="1"/>
          </p:cNvSpPr>
          <p:nvPr>
            <p:ph type="body" idx="5"/>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ight side photo">
  <p:cSld name="Right side photo">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6067435"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8.gif"/><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90" name="Google Shape;190;p2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191" name="Google Shape;191;p2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192" name="Google Shape;192;p2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Constraints</a:t>
            </a:r>
            <a:endParaRPr sz="4017" b="0" i="0" u="none" strike="noStrike" cap="none">
              <a:solidFill>
                <a:schemeClr val="lt1"/>
              </a:solidFill>
              <a:latin typeface="Arial"/>
              <a:ea typeface="Arial"/>
              <a:cs typeface="Arial"/>
              <a:sym typeface="Arial"/>
            </a:endParaRPr>
          </a:p>
        </p:txBody>
      </p:sp>
      <p:pic>
        <p:nvPicPr>
          <p:cNvPr id="193" name="Google Shape;193;p2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194" name="Google Shape;194;p21"/>
          <p:cNvGrpSpPr/>
          <p:nvPr/>
        </p:nvGrpSpPr>
        <p:grpSpPr>
          <a:xfrm>
            <a:off x="-1462207" y="6283031"/>
            <a:ext cx="5760600" cy="470008"/>
            <a:chOff x="-1462207" y="6283031"/>
            <a:chExt cx="5760600" cy="470008"/>
          </a:xfrm>
        </p:grpSpPr>
        <p:cxnSp>
          <p:nvCxnSpPr>
            <p:cNvPr id="195" name="Google Shape;195;p2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196" name="Google Shape;196;p2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197" name="Google Shape;197;p2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0"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11" name="Google Shape;311;p3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12" name="Google Shape;312;p30"/>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13" name="Google Shape;313;p3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14" name="Google Shape;314;p3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15" name="Google Shape;315;p30"/>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16" name="Google Shape;316;p30"/>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17" name="Google Shape;317;p30"/>
          <p:cNvPicPr preferRelativeResize="0"/>
          <p:nvPr/>
        </p:nvPicPr>
        <p:blipFill>
          <a:blip r:embed="rId6">
            <a:alphaModFix/>
          </a:blip>
          <a:stretch>
            <a:fillRect/>
          </a:stretch>
        </p:blipFill>
        <p:spPr>
          <a:xfrm>
            <a:off x="7601800" y="1605575"/>
            <a:ext cx="4187000" cy="4300800"/>
          </a:xfrm>
          <a:prstGeom prst="rect">
            <a:avLst/>
          </a:prstGeom>
          <a:noFill/>
          <a:ln>
            <a:noFill/>
          </a:ln>
        </p:spPr>
      </p:pic>
      <p:sp>
        <p:nvSpPr>
          <p:cNvPr id="318" name="Google Shape;318;p30"/>
          <p:cNvSpPr/>
          <p:nvPr/>
        </p:nvSpPr>
        <p:spPr>
          <a:xfrm>
            <a:off x="1461825" y="1995300"/>
            <a:ext cx="5972100" cy="43008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Motor Thread: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Receives movement commands from navigation thread in it’s queue and controls the motors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Reads encoder values when timer messages are received every 100 ms in it’s queue and adjusts the motor PWM signals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Acknowledges sent to navigation queue when movements are complete</a:t>
            </a:r>
            <a:endParaRPr sz="2400">
              <a:latin typeface="Crimson Text"/>
              <a:ea typeface="Crimson Text"/>
              <a:cs typeface="Crimson Text"/>
              <a:sym typeface="Crimson Text"/>
            </a:endParaRPr>
          </a:p>
        </p:txBody>
      </p:sp>
      <p:pic>
        <p:nvPicPr>
          <p:cNvPr id="303" name="Audio 302">
            <a:hlinkClick r:id="" action="ppaction://media"/>
            <a:extLst>
              <a:ext uri="{FF2B5EF4-FFF2-40B4-BE49-F238E27FC236}">
                <a16:creationId xmlns:a16="http://schemas.microsoft.com/office/drawing/2014/main" id="{23137A5F-5C66-4B67-A9C9-2D6242F0B7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03"/>
    </mc:Choice>
    <mc:Fallback xmlns="">
      <p:transition spd="slow" advTm="55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24" name="Google Shape;324;p3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25" name="Google Shape;325;p3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26" name="Google Shape;326;p3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Sensors</a:t>
            </a:r>
            <a:endParaRPr sz="4017" b="0" i="0" u="none" strike="noStrike" cap="none">
              <a:solidFill>
                <a:schemeClr val="lt1"/>
              </a:solidFill>
              <a:latin typeface="Arial"/>
              <a:ea typeface="Arial"/>
              <a:cs typeface="Arial"/>
              <a:sym typeface="Arial"/>
            </a:endParaRPr>
          </a:p>
        </p:txBody>
      </p:sp>
      <p:pic>
        <p:nvPicPr>
          <p:cNvPr id="327" name="Google Shape;327;p3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28" name="Google Shape;328;p31"/>
          <p:cNvGrpSpPr/>
          <p:nvPr/>
        </p:nvGrpSpPr>
        <p:grpSpPr>
          <a:xfrm>
            <a:off x="-1462207" y="6283031"/>
            <a:ext cx="5760600" cy="470008"/>
            <a:chOff x="-1462207" y="6283031"/>
            <a:chExt cx="5760600" cy="470008"/>
          </a:xfrm>
        </p:grpSpPr>
        <p:cxnSp>
          <p:nvCxnSpPr>
            <p:cNvPr id="329" name="Google Shape;329;p3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30" name="Google Shape;330;p3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31" name="Google Shape;331;p3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2"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37" name="Google Shape;337;p3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38" name="Google Shape;338;p3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39" name="Google Shape;339;p3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40" name="Google Shape;340;p3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41" name="Google Shape;341;p3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42" name="Google Shape;342;p32"/>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latin typeface="Crimson Text"/>
                <a:ea typeface="Crimson Text"/>
                <a:cs typeface="Crimson Text"/>
                <a:sym typeface="Crimson Text"/>
              </a:rPr>
              <a:t>Sensors are used to determine the rover’s location.</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Sensor Type: Extra Long Force Sensitive Resistors</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Functionality: </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Resistance is based on the amount of pressure applied</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Pressure decreases the resistance which in turn increases the Analog to Digital Converters readings</a:t>
            </a: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43" name="Google Shape;343;p3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44" name="Google Shape;344;p32"/>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Force Sensitive Sensors</a:t>
            </a:r>
            <a:endParaRPr/>
          </a:p>
        </p:txBody>
      </p:sp>
      <p:pic>
        <p:nvPicPr>
          <p:cNvPr id="345" name="Google Shape;345;p32"/>
          <p:cNvPicPr preferRelativeResize="0"/>
          <p:nvPr/>
        </p:nvPicPr>
        <p:blipFill>
          <a:blip r:embed="rId6">
            <a:alphaModFix/>
          </a:blip>
          <a:stretch>
            <a:fillRect/>
          </a:stretch>
        </p:blipFill>
        <p:spPr>
          <a:xfrm>
            <a:off x="8887500" y="2386875"/>
            <a:ext cx="2779003" cy="2084252"/>
          </a:xfrm>
          <a:prstGeom prst="rect">
            <a:avLst/>
          </a:prstGeom>
          <a:noFill/>
          <a:ln>
            <a:noFill/>
          </a:ln>
        </p:spPr>
      </p:pic>
      <p:pic>
        <p:nvPicPr>
          <p:cNvPr id="3" name="Audio 2">
            <a:hlinkClick r:id="" action="ppaction://media"/>
            <a:extLst>
              <a:ext uri="{FF2B5EF4-FFF2-40B4-BE49-F238E27FC236}">
                <a16:creationId xmlns:a16="http://schemas.microsoft.com/office/drawing/2014/main" id="{AB949395-0843-124D-AB12-78F698D84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660"/>
    </mc:Choice>
    <mc:Fallback>
      <p:transition spd="slow" advTm="5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3"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51" name="Google Shape;351;p3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52" name="Google Shape;352;p3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53" name="Google Shape;353;p3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54" name="Google Shape;354;p3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55" name="Google Shape;355;p3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56" name="Google Shape;356;p33"/>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57" name="Google Shape;357;p3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58" name="Google Shape;358;p33"/>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59" name="Google Shape;359;p33"/>
          <p:cNvPicPr preferRelativeResize="0"/>
          <p:nvPr/>
        </p:nvPicPr>
        <p:blipFill>
          <a:blip r:embed="rId6">
            <a:alphaModFix/>
          </a:blip>
          <a:stretch>
            <a:fillRect/>
          </a:stretch>
        </p:blipFill>
        <p:spPr>
          <a:xfrm>
            <a:off x="7765550" y="1213637"/>
            <a:ext cx="3717023" cy="5471126"/>
          </a:xfrm>
          <a:prstGeom prst="rect">
            <a:avLst/>
          </a:prstGeom>
          <a:noFill/>
          <a:ln>
            <a:noFill/>
          </a:ln>
        </p:spPr>
      </p:pic>
      <p:sp>
        <p:nvSpPr>
          <p:cNvPr id="360" name="Google Shape;360;p33"/>
          <p:cNvSpPr/>
          <p:nvPr/>
        </p:nvSpPr>
        <p:spPr>
          <a:xfrm>
            <a:off x="1461825" y="1940075"/>
            <a:ext cx="6303600" cy="37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Crimson Text"/>
                <a:ea typeface="Crimson Text"/>
                <a:cs typeface="Crimson Text"/>
                <a:sym typeface="Crimson Text"/>
              </a:rPr>
              <a:t>Sensor Thread</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Runs a calibration routine on start up.</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Reads the value from the Analog to Digital Converter</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Calls a conversion function:</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Compares the read value at each pin with a threshold value to determine whether the sensor has pressure.</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Sends the converted value to the server</a:t>
            </a:r>
            <a:endParaRPr sz="2400">
              <a:latin typeface="Crimson Text"/>
              <a:ea typeface="Crimson Text"/>
              <a:cs typeface="Crimson Text"/>
              <a:sym typeface="Crimson Text"/>
            </a:endParaRPr>
          </a:p>
          <a:p>
            <a:pPr marL="91440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 name="Audio 1">
            <a:hlinkClick r:id="" action="ppaction://media"/>
            <a:extLst>
              <a:ext uri="{FF2B5EF4-FFF2-40B4-BE49-F238E27FC236}">
                <a16:creationId xmlns:a16="http://schemas.microsoft.com/office/drawing/2014/main" id="{D3B18DFA-69F9-1B46-AAFE-B6501B2FDC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66" name="Google Shape;366;p34"/>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67" name="Google Shape;367;p34"/>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68" name="Google Shape;368;p34"/>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Communications</a:t>
            </a:r>
            <a:endParaRPr sz="4017">
              <a:solidFill>
                <a:schemeClr val="lt1"/>
              </a:solidFill>
            </a:endParaRPr>
          </a:p>
        </p:txBody>
      </p:sp>
      <p:pic>
        <p:nvPicPr>
          <p:cNvPr id="369" name="Google Shape;369;p3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70" name="Google Shape;370;p34"/>
          <p:cNvGrpSpPr/>
          <p:nvPr/>
        </p:nvGrpSpPr>
        <p:grpSpPr>
          <a:xfrm>
            <a:off x="-1462207" y="6283031"/>
            <a:ext cx="5760600" cy="470008"/>
            <a:chOff x="-1462207" y="6283031"/>
            <a:chExt cx="5760600" cy="470008"/>
          </a:xfrm>
        </p:grpSpPr>
        <p:cxnSp>
          <p:nvCxnSpPr>
            <p:cNvPr id="371" name="Google Shape;371;p34"/>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72" name="Google Shape;372;p3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73" name="Google Shape;373;p34"/>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14</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5" descr="VT-grid-02.png"/>
          <p:cNvPicPr preferRelativeResize="0"/>
          <p:nvPr/>
        </p:nvPicPr>
        <p:blipFill rotWithShape="1">
          <a:blip r:embed="rId3">
            <a:alphaModFix amt="25000"/>
          </a:blip>
          <a:srcRect/>
          <a:stretch/>
        </p:blipFill>
        <p:spPr>
          <a:xfrm>
            <a:off x="-20082" y="-250249"/>
            <a:ext cx="23102833" cy="14945965"/>
          </a:xfrm>
          <a:prstGeom prst="rect">
            <a:avLst/>
          </a:prstGeom>
          <a:noFill/>
          <a:ln>
            <a:noFill/>
          </a:ln>
        </p:spPr>
      </p:pic>
      <p:cxnSp>
        <p:nvCxnSpPr>
          <p:cNvPr id="379" name="Google Shape;379;p35"/>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80" name="Google Shape;380;p35"/>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81" name="Google Shape;381;p35"/>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82" name="Google Shape;382;p35"/>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83" name="Google Shape;383;p35"/>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84" name="Google Shape;384;p35"/>
          <p:cNvSpPr/>
          <p:nvPr/>
        </p:nvSpPr>
        <p:spPr>
          <a:xfrm>
            <a:off x="1744851" y="2285230"/>
            <a:ext cx="7081500" cy="3026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Raspberry Pi was used as an access point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Base Http Server that uses multithreading to handle multiple requests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MongoDB to store Post request data</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Sends a Json response to the client</a:t>
            </a:r>
            <a:endParaRPr sz="2400">
              <a:latin typeface="Crimson Text"/>
              <a:ea typeface="Crimson Text"/>
              <a:cs typeface="Crimson Text"/>
              <a:sym typeface="Crimson Text"/>
            </a:endParaRPr>
          </a:p>
        </p:txBody>
      </p:sp>
      <p:sp>
        <p:nvSpPr>
          <p:cNvPr id="385" name="Google Shape;385;p35"/>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86" name="Google Shape;386;p35"/>
          <p:cNvSpPr/>
          <p:nvPr/>
        </p:nvSpPr>
        <p:spPr>
          <a:xfrm>
            <a:off x="1461828" y="1043075"/>
            <a:ext cx="75783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Raspberry Pi HTTP Server</a:t>
            </a:r>
            <a:endParaRPr sz="4800">
              <a:solidFill>
                <a:srgbClr val="6C103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92" name="Google Shape;392;p36"/>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93" name="Google Shape;393;p36"/>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94" name="Google Shape;394;p36"/>
          <p:cNvSpPr/>
          <p:nvPr/>
        </p:nvSpPr>
        <p:spPr>
          <a:xfrm>
            <a:off x="3377751" y="2852200"/>
            <a:ext cx="57606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Graphical User Interface</a:t>
            </a:r>
            <a:endParaRPr sz="4017" b="0" i="0" u="none" strike="noStrike" cap="none">
              <a:solidFill>
                <a:schemeClr val="lt1"/>
              </a:solidFill>
              <a:latin typeface="Arial"/>
              <a:ea typeface="Arial"/>
              <a:cs typeface="Arial"/>
              <a:sym typeface="Arial"/>
            </a:endParaRPr>
          </a:p>
        </p:txBody>
      </p:sp>
      <p:pic>
        <p:nvPicPr>
          <p:cNvPr id="395" name="Google Shape;395;p36"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96" name="Google Shape;396;p36"/>
          <p:cNvGrpSpPr/>
          <p:nvPr/>
        </p:nvGrpSpPr>
        <p:grpSpPr>
          <a:xfrm>
            <a:off x="-1462207" y="6283031"/>
            <a:ext cx="5760600" cy="470008"/>
            <a:chOff x="-1462207" y="6283031"/>
            <a:chExt cx="5760600" cy="470008"/>
          </a:xfrm>
        </p:grpSpPr>
        <p:cxnSp>
          <p:nvCxnSpPr>
            <p:cNvPr id="397" name="Google Shape;397;p36"/>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98" name="Google Shape;398;p36"/>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99" name="Google Shape;399;p36"/>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16</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05" name="Google Shape;405;p3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06" name="Google Shape;406;p3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07" name="Google Shape;407;p3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08" name="Google Shape;408;p3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09" name="Google Shape;409;p3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10" name="Google Shape;410;p37"/>
          <p:cNvSpPr/>
          <p:nvPr/>
        </p:nvSpPr>
        <p:spPr>
          <a:xfrm>
            <a:off x="1224025" y="2256125"/>
            <a:ext cx="6210000" cy="349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Can select single player or two player mode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single player, can select easy or hard difficulty for computer player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easy mode, picks random open tile. In hard mode, uses priority algorithm to pick the best move.</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p:txBody>
      </p:sp>
      <p:sp>
        <p:nvSpPr>
          <p:cNvPr id="411" name="Google Shape;411;p3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12" name="Google Shape;412;p37"/>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Settings GUI</a:t>
            </a:r>
            <a:endParaRPr sz="4800">
              <a:solidFill>
                <a:srgbClr val="6C1035"/>
              </a:solidFill>
            </a:endParaRPr>
          </a:p>
        </p:txBody>
      </p:sp>
      <p:pic>
        <p:nvPicPr>
          <p:cNvPr id="413" name="Google Shape;413;p37"/>
          <p:cNvPicPr preferRelativeResize="0"/>
          <p:nvPr/>
        </p:nvPicPr>
        <p:blipFill>
          <a:blip r:embed="rId6">
            <a:alphaModFix/>
          </a:blip>
          <a:stretch>
            <a:fillRect/>
          </a:stretch>
        </p:blipFill>
        <p:spPr>
          <a:xfrm>
            <a:off x="7712375" y="2236300"/>
            <a:ext cx="3928875" cy="3083075"/>
          </a:xfrm>
          <a:prstGeom prst="rect">
            <a:avLst/>
          </a:prstGeom>
          <a:noFill/>
          <a:ln>
            <a:noFill/>
          </a:ln>
        </p:spPr>
      </p:pic>
      <p:pic>
        <p:nvPicPr>
          <p:cNvPr id="4" name="Audio 3">
            <a:hlinkClick r:id="" action="ppaction://media"/>
            <a:extLst>
              <a:ext uri="{FF2B5EF4-FFF2-40B4-BE49-F238E27FC236}">
                <a16:creationId xmlns:a16="http://schemas.microsoft.com/office/drawing/2014/main" id="{28BE1FB6-BF38-485E-A497-FFBEABEB17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153"/>
    </mc:Choice>
    <mc:Fallback xmlns="">
      <p:transition spd="slow" advTm="25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19" name="Google Shape;419;p38"/>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20" name="Google Shape;420;p38"/>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21" name="Google Shape;421;p38"/>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22" name="Google Shape;422;p38"/>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23" name="Google Shape;423;p38"/>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24" name="Google Shape;424;p38"/>
          <p:cNvSpPr/>
          <p:nvPr/>
        </p:nvSpPr>
        <p:spPr>
          <a:xfrm>
            <a:off x="1186575" y="2096700"/>
            <a:ext cx="69420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Windows form GUI provides interface to enter human player moves and see computer player moves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Blocks entry of new moves until current move is done and shows when the game is over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Board on the left shows the current FSR state and the position of the rover on the board</a:t>
            </a:r>
            <a:endParaRPr sz="2400">
              <a:latin typeface="Crimson Text"/>
              <a:ea typeface="Crimson Text"/>
              <a:cs typeface="Crimson Text"/>
              <a:sym typeface="Crimson Text"/>
            </a:endParaRPr>
          </a:p>
        </p:txBody>
      </p:sp>
      <p:sp>
        <p:nvSpPr>
          <p:cNvPr id="425" name="Google Shape;425;p38"/>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26" name="Google Shape;426;p38"/>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Gameplay GUI</a:t>
            </a:r>
            <a:endParaRPr sz="4800">
              <a:solidFill>
                <a:srgbClr val="6C1035"/>
              </a:solidFill>
            </a:endParaRPr>
          </a:p>
        </p:txBody>
      </p:sp>
      <p:pic>
        <p:nvPicPr>
          <p:cNvPr id="427" name="Google Shape;427;p38"/>
          <p:cNvPicPr preferRelativeResize="0"/>
          <p:nvPr/>
        </p:nvPicPr>
        <p:blipFill>
          <a:blip r:embed="rId6">
            <a:alphaModFix/>
          </a:blip>
          <a:stretch>
            <a:fillRect/>
          </a:stretch>
        </p:blipFill>
        <p:spPr>
          <a:xfrm>
            <a:off x="8128575" y="3432087"/>
            <a:ext cx="3855451" cy="2746025"/>
          </a:xfrm>
          <a:prstGeom prst="rect">
            <a:avLst/>
          </a:prstGeom>
          <a:noFill/>
          <a:ln>
            <a:noFill/>
          </a:ln>
        </p:spPr>
      </p:pic>
      <p:pic>
        <p:nvPicPr>
          <p:cNvPr id="428" name="Google Shape;428;p38"/>
          <p:cNvPicPr preferRelativeResize="0"/>
          <p:nvPr/>
        </p:nvPicPr>
        <p:blipFill>
          <a:blip r:embed="rId7">
            <a:alphaModFix/>
          </a:blip>
          <a:stretch>
            <a:fillRect/>
          </a:stretch>
        </p:blipFill>
        <p:spPr>
          <a:xfrm>
            <a:off x="8128574" y="362300"/>
            <a:ext cx="3855450" cy="2774298"/>
          </a:xfrm>
          <a:prstGeom prst="rect">
            <a:avLst/>
          </a:prstGeom>
          <a:noFill/>
          <a:ln>
            <a:noFill/>
          </a:ln>
        </p:spPr>
      </p:pic>
      <p:pic>
        <p:nvPicPr>
          <p:cNvPr id="4" name="Audio 3">
            <a:hlinkClick r:id="" action="ppaction://media"/>
            <a:extLst>
              <a:ext uri="{FF2B5EF4-FFF2-40B4-BE49-F238E27FC236}">
                <a16:creationId xmlns:a16="http://schemas.microsoft.com/office/drawing/2014/main" id="{44F2C512-3654-4463-AE9E-7D4B980A0D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00"/>
    </mc:Choice>
    <mc:Fallback xmlns="">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34" name="Google Shape;434;p39"/>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35" name="Google Shape;435;p39"/>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36" name="Google Shape;436;p39"/>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Navigation</a:t>
            </a:r>
            <a:endParaRPr sz="4017" b="0" i="0" u="none" strike="noStrike" cap="none">
              <a:solidFill>
                <a:schemeClr val="lt1"/>
              </a:solidFill>
              <a:latin typeface="Arial"/>
              <a:ea typeface="Arial"/>
              <a:cs typeface="Arial"/>
              <a:sym typeface="Arial"/>
            </a:endParaRPr>
          </a:p>
        </p:txBody>
      </p:sp>
      <p:pic>
        <p:nvPicPr>
          <p:cNvPr id="437" name="Google Shape;437;p39"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38" name="Google Shape;438;p39"/>
          <p:cNvGrpSpPr/>
          <p:nvPr/>
        </p:nvGrpSpPr>
        <p:grpSpPr>
          <a:xfrm>
            <a:off x="-1462207" y="6283031"/>
            <a:ext cx="5760600" cy="470008"/>
            <a:chOff x="-1462207" y="6283031"/>
            <a:chExt cx="5760600" cy="470008"/>
          </a:xfrm>
        </p:grpSpPr>
        <p:cxnSp>
          <p:nvCxnSpPr>
            <p:cNvPr id="439" name="Google Shape;439;p39"/>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40" name="Google Shape;440;p39"/>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41" name="Google Shape;441;p39"/>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19</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03" name="Google Shape;203;p2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04" name="Google Shape;204;p2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05" name="Google Shape;205;p2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06" name="Google Shape;206;p2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07" name="Google Shape;207;p2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08" name="Google Shape;208;p22"/>
          <p:cNvSpPr/>
          <p:nvPr/>
        </p:nvSpPr>
        <p:spPr>
          <a:xfrm>
            <a:off x="1573225" y="2089225"/>
            <a:ext cx="9957300" cy="4567500"/>
          </a:xfrm>
          <a:prstGeom prst="rect">
            <a:avLst/>
          </a:prstGeom>
          <a:noFill/>
          <a:ln>
            <a:noFill/>
          </a:ln>
        </p:spPr>
        <p:txBody>
          <a:bodyPr spcFirstLastPara="1" wrap="square" lIns="91425" tIns="45700" rIns="91425" bIns="45700" anchor="t" anchorCtr="0">
            <a:noAutofit/>
          </a:bodyPr>
          <a:lstStyle/>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Budget: $400</a:t>
            </a:r>
            <a:endParaRPr sz="2400">
              <a:latin typeface="Crimson Text"/>
              <a:ea typeface="Crimson Text"/>
              <a:cs typeface="Crimson Text"/>
              <a:sym typeface="Crimson Text"/>
            </a:endParaRPr>
          </a:p>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Hardware Requirements: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PIC32 microcontrollers as the processors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provided Zumo motors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a robotic arm that costs less than $75</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 line follower array</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an overhead camera</a:t>
            </a:r>
            <a:endParaRPr sz="2400">
              <a:latin typeface="Crimson Text"/>
              <a:ea typeface="Crimson Text"/>
              <a:cs typeface="Crimson Text"/>
              <a:sym typeface="Crimson Text"/>
            </a:endParaRPr>
          </a:p>
          <a:p>
            <a:pPr marL="0" lvl="0" indent="0" algn="l" rtl="0">
              <a:lnSpc>
                <a:spcPct val="131000"/>
              </a:lnSpc>
              <a:spcBef>
                <a:spcPts val="0"/>
              </a:spcBef>
              <a:spcAft>
                <a:spcPts val="0"/>
              </a:spcAft>
              <a:buClr>
                <a:srgbClr val="000000"/>
              </a:buClr>
              <a:buSzPts val="1100"/>
              <a:buFont typeface="Arial"/>
              <a:buNone/>
            </a:pPr>
            <a:endParaRPr sz="2400">
              <a:solidFill>
                <a:srgbClr val="585C5E"/>
              </a:solidFill>
              <a:latin typeface="Crimson Text"/>
              <a:ea typeface="Crimson Text"/>
              <a:cs typeface="Crimson Text"/>
              <a:sym typeface="Crimson Text"/>
            </a:endParaRPr>
          </a:p>
        </p:txBody>
      </p:sp>
      <p:sp>
        <p:nvSpPr>
          <p:cNvPr id="209" name="Google Shape;209;p2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0" name="Google Shape;210;p22"/>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Constraints</a:t>
            </a:r>
            <a:endParaRPr/>
          </a:p>
        </p:txBody>
      </p:sp>
      <p:pic>
        <p:nvPicPr>
          <p:cNvPr id="19" name="Audio 18">
            <a:hlinkClick r:id="" action="ppaction://media"/>
            <a:extLst>
              <a:ext uri="{FF2B5EF4-FFF2-40B4-BE49-F238E27FC236}">
                <a16:creationId xmlns:a16="http://schemas.microsoft.com/office/drawing/2014/main" id="{AF14D568-AFE1-403B-BE1F-581A0962F4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1882">
        <p:fade/>
      </p:transition>
    </mc:Choice>
    <mc:Fallback>
      <p:transition spd="med" advTm="518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0" descr="VT-grid-02.png"/>
          <p:cNvPicPr preferRelativeResize="0"/>
          <p:nvPr/>
        </p:nvPicPr>
        <p:blipFill rotWithShape="1">
          <a:blip r:embed="rId3">
            <a:alphaModFix amt="25000"/>
          </a:blip>
          <a:srcRect/>
          <a:stretch/>
        </p:blipFill>
        <p:spPr>
          <a:xfrm>
            <a:off x="-20082" y="-250249"/>
            <a:ext cx="23102833" cy="14945965"/>
          </a:xfrm>
          <a:prstGeom prst="rect">
            <a:avLst/>
          </a:prstGeom>
          <a:noFill/>
          <a:ln>
            <a:noFill/>
          </a:ln>
        </p:spPr>
      </p:pic>
      <p:cxnSp>
        <p:nvCxnSpPr>
          <p:cNvPr id="447" name="Google Shape;447;p40"/>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48" name="Google Shape;448;p4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49" name="Google Shape;449;p4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50" name="Google Shape;450;p4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cxnSp>
        <p:nvCxnSpPr>
          <p:cNvPr id="451" name="Google Shape;451;p40"/>
          <p:cNvCxnSpPr/>
          <p:nvPr/>
        </p:nvCxnSpPr>
        <p:spPr>
          <a:xfrm rot="10800000" flipH="1">
            <a:off x="4104701" y="2477884"/>
            <a:ext cx="2011800" cy="19500"/>
          </a:xfrm>
          <a:prstGeom prst="straightConnector1">
            <a:avLst/>
          </a:prstGeom>
          <a:noFill/>
          <a:ln w="9525" cap="flat" cmpd="sng">
            <a:solidFill>
              <a:schemeClr val="accent3"/>
            </a:solidFill>
            <a:prstDash val="dash"/>
            <a:miter lim="8000"/>
            <a:headEnd type="none" w="sm" len="sm"/>
            <a:tailEnd type="none" w="sm" len="sm"/>
          </a:ln>
        </p:spPr>
      </p:cxnSp>
      <p:cxnSp>
        <p:nvCxnSpPr>
          <p:cNvPr id="452" name="Google Shape;452;p40"/>
          <p:cNvCxnSpPr/>
          <p:nvPr/>
        </p:nvCxnSpPr>
        <p:spPr>
          <a:xfrm rot="10800000" flipH="1">
            <a:off x="5000585" y="2480805"/>
            <a:ext cx="1554600" cy="19500"/>
          </a:xfrm>
          <a:prstGeom prst="straightConnector1">
            <a:avLst/>
          </a:prstGeom>
          <a:noFill/>
          <a:ln w="9525" cap="flat" cmpd="sng">
            <a:solidFill>
              <a:schemeClr val="accent3"/>
            </a:solidFill>
            <a:prstDash val="dash"/>
            <a:miter lim="8000"/>
            <a:headEnd type="none" w="sm" len="sm"/>
            <a:tailEnd type="none" w="sm" len="sm"/>
          </a:ln>
        </p:spPr>
      </p:cxnSp>
      <p:sp>
        <p:nvSpPr>
          <p:cNvPr id="453" name="Google Shape;453;p40"/>
          <p:cNvSpPr/>
          <p:nvPr/>
        </p:nvSpPr>
        <p:spPr>
          <a:xfrm>
            <a:off x="54950" y="2155725"/>
            <a:ext cx="7125900" cy="3676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initialization the direction function is called, determining the shortest direction of travel.</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mapping state machine uses the current location as the state and changes states based on FSR input and Direction of travel.</a:t>
            </a:r>
            <a:endParaRPr sz="2400">
              <a:latin typeface="Crimson Text"/>
              <a:ea typeface="Crimson Text"/>
              <a:cs typeface="Crimson Text"/>
              <a:sym typeface="Crimson Text"/>
            </a:endParaRPr>
          </a:p>
          <a:p>
            <a:pPr marL="914400" lvl="1"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state handles error, the number of corrections is limited during a set time period.</a:t>
            </a:r>
            <a:endParaRPr sz="2400">
              <a:latin typeface="Crimson Text"/>
              <a:ea typeface="Crimson Text"/>
              <a:cs typeface="Crimson Text"/>
              <a:sym typeface="Crimson Text"/>
            </a:endParaRPr>
          </a:p>
        </p:txBody>
      </p:sp>
      <p:sp>
        <p:nvSpPr>
          <p:cNvPr id="454" name="Google Shape;454;p40"/>
          <p:cNvSpPr/>
          <p:nvPr/>
        </p:nvSpPr>
        <p:spPr>
          <a:xfrm>
            <a:off x="1461850" y="1019475"/>
            <a:ext cx="7125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Direction and Mapping</a:t>
            </a:r>
            <a:endParaRPr/>
          </a:p>
        </p:txBody>
      </p:sp>
      <p:pic>
        <p:nvPicPr>
          <p:cNvPr id="455" name="Google Shape;455;p40"/>
          <p:cNvPicPr preferRelativeResize="0"/>
          <p:nvPr/>
        </p:nvPicPr>
        <p:blipFill>
          <a:blip r:embed="rId4">
            <a:alphaModFix/>
          </a:blip>
          <a:stretch>
            <a:fillRect/>
          </a:stretch>
        </p:blipFill>
        <p:spPr>
          <a:xfrm>
            <a:off x="7438472" y="2500300"/>
            <a:ext cx="4753529" cy="4371075"/>
          </a:xfrm>
          <a:prstGeom prst="rect">
            <a:avLst/>
          </a:prstGeom>
          <a:noFill/>
          <a:ln>
            <a:noFill/>
          </a:ln>
        </p:spPr>
      </p:pic>
      <p:pic>
        <p:nvPicPr>
          <p:cNvPr id="456" name="Google Shape;456;p40"/>
          <p:cNvPicPr preferRelativeResize="0"/>
          <p:nvPr/>
        </p:nvPicPr>
        <p:blipFill>
          <a:blip r:embed="rId5">
            <a:alphaModFix/>
          </a:blip>
          <a:stretch>
            <a:fillRect/>
          </a:stretch>
        </p:blipFill>
        <p:spPr>
          <a:xfrm>
            <a:off x="8587828" y="0"/>
            <a:ext cx="3604171" cy="250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1" descr="VT-grid-02.png"/>
          <p:cNvPicPr preferRelativeResize="0"/>
          <p:nvPr/>
        </p:nvPicPr>
        <p:blipFill rotWithShape="1">
          <a:blip r:embed="rId3">
            <a:alphaModFix amt="25000"/>
          </a:blip>
          <a:srcRect/>
          <a:stretch/>
        </p:blipFill>
        <p:spPr>
          <a:xfrm>
            <a:off x="-20082" y="-250249"/>
            <a:ext cx="23102833" cy="14945965"/>
          </a:xfrm>
          <a:prstGeom prst="rect">
            <a:avLst/>
          </a:prstGeom>
          <a:noFill/>
          <a:ln>
            <a:noFill/>
          </a:ln>
        </p:spPr>
      </p:pic>
      <p:cxnSp>
        <p:nvCxnSpPr>
          <p:cNvPr id="462" name="Google Shape;462;p41"/>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63" name="Google Shape;463;p41"/>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64" name="Google Shape;464;p41"/>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65" name="Google Shape;465;p41"/>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66" name="Google Shape;466;p41"/>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cxnSp>
        <p:nvCxnSpPr>
          <p:cNvPr id="467" name="Google Shape;467;p41"/>
          <p:cNvCxnSpPr/>
          <p:nvPr/>
        </p:nvCxnSpPr>
        <p:spPr>
          <a:xfrm rot="10800000" flipH="1">
            <a:off x="4104701" y="2477884"/>
            <a:ext cx="2011800" cy="19500"/>
          </a:xfrm>
          <a:prstGeom prst="straightConnector1">
            <a:avLst/>
          </a:prstGeom>
          <a:noFill/>
          <a:ln w="9525" cap="flat" cmpd="sng">
            <a:solidFill>
              <a:schemeClr val="accent3"/>
            </a:solidFill>
            <a:prstDash val="dash"/>
            <a:miter lim="8000"/>
            <a:headEnd type="none" w="sm" len="sm"/>
            <a:tailEnd type="none" w="sm" len="sm"/>
          </a:ln>
        </p:spPr>
      </p:cxnSp>
      <p:sp>
        <p:nvSpPr>
          <p:cNvPr id="468" name="Google Shape;468;p41"/>
          <p:cNvSpPr/>
          <p:nvPr/>
        </p:nvSpPr>
        <p:spPr>
          <a:xfrm>
            <a:off x="1875325" y="2219325"/>
            <a:ext cx="5168100" cy="2078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Uses the direction, current position, FSR input, and the given move to send a series of commands to the motors and arm.</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1600">
                <a:solidFill>
                  <a:srgbClr val="585C5E"/>
                </a:solidFill>
                <a:latin typeface="Crimson Text"/>
                <a:ea typeface="Crimson Text"/>
                <a:cs typeface="Crimson Text"/>
                <a:sym typeface="Crimson Text"/>
              </a:rPr>
              <a:t>	</a:t>
            </a:r>
            <a:endParaRPr sz="1600">
              <a:solidFill>
                <a:srgbClr val="585C5E"/>
              </a:solidFill>
              <a:latin typeface="Crimson Text"/>
              <a:ea typeface="Crimson Text"/>
              <a:cs typeface="Crimson Text"/>
              <a:sym typeface="Crimson Text"/>
            </a:endParaRPr>
          </a:p>
        </p:txBody>
      </p:sp>
      <p:sp>
        <p:nvSpPr>
          <p:cNvPr id="469" name="Google Shape;469;p41"/>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0" name="Google Shape;470;p41"/>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Command Function</a:t>
            </a:r>
            <a:endParaRPr/>
          </a:p>
        </p:txBody>
      </p:sp>
      <p:pic>
        <p:nvPicPr>
          <p:cNvPr id="471" name="Google Shape;471;p41"/>
          <p:cNvPicPr preferRelativeResize="0"/>
          <p:nvPr/>
        </p:nvPicPr>
        <p:blipFill>
          <a:blip r:embed="rId4">
            <a:alphaModFix/>
          </a:blip>
          <a:stretch>
            <a:fillRect/>
          </a:stretch>
        </p:blipFill>
        <p:spPr>
          <a:xfrm>
            <a:off x="7339662" y="1940075"/>
            <a:ext cx="4852338" cy="4917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7" name="Google Shape;477;p42"/>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78" name="Google Shape;478;p42"/>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79" name="Google Shape;479;p42"/>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Reliability</a:t>
            </a:r>
            <a:endParaRPr sz="4017" b="0" i="0" u="none" strike="noStrike" cap="none">
              <a:solidFill>
                <a:schemeClr val="lt1"/>
              </a:solidFill>
              <a:latin typeface="Arial"/>
              <a:ea typeface="Arial"/>
              <a:cs typeface="Arial"/>
              <a:sym typeface="Arial"/>
            </a:endParaRPr>
          </a:p>
        </p:txBody>
      </p:sp>
      <p:pic>
        <p:nvPicPr>
          <p:cNvPr id="480" name="Google Shape;480;p42"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81" name="Google Shape;481;p42"/>
          <p:cNvGrpSpPr/>
          <p:nvPr/>
        </p:nvGrpSpPr>
        <p:grpSpPr>
          <a:xfrm>
            <a:off x="-1462207" y="6283031"/>
            <a:ext cx="5760600" cy="470008"/>
            <a:chOff x="-1462207" y="6283031"/>
            <a:chExt cx="5760600" cy="470008"/>
          </a:xfrm>
        </p:grpSpPr>
        <p:cxnSp>
          <p:nvCxnSpPr>
            <p:cNvPr id="482" name="Google Shape;482;p42"/>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83" name="Google Shape;483;p42"/>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84" name="Google Shape;484;p42"/>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22</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90" name="Google Shape;490;p4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91" name="Google Shape;491;p4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92" name="Google Shape;492;p4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93" name="Google Shape;493;p4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94" name="Google Shape;494;p4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95" name="Google Shape;495;p43"/>
          <p:cNvSpPr/>
          <p:nvPr/>
        </p:nvSpPr>
        <p:spPr>
          <a:xfrm>
            <a:off x="1461825" y="1995300"/>
            <a:ext cx="9911100" cy="41427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All server communication done using HTTP messages with JSON data bodies - the protocol designed in such a way that no single message between server and PIC is critical and will result in failure if it does not send/receive.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Internal queues and communication on PIC used same struct for all threads, proved to be very consistent without failure/deadlock risk.</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Used the Python BaseHTTP server library - during testing of the gameplay, had intermittent issue where the server would lock up and require a restart - this was the most significant software related consistency issue.</a:t>
            </a:r>
            <a:endParaRPr sz="2400">
              <a:latin typeface="Crimson Text"/>
              <a:ea typeface="Crimson Text"/>
              <a:cs typeface="Crimson Text"/>
              <a:sym typeface="Crimson Text"/>
            </a:endParaRPr>
          </a:p>
        </p:txBody>
      </p:sp>
      <p:sp>
        <p:nvSpPr>
          <p:cNvPr id="496" name="Google Shape;496;p4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97" name="Google Shape;497;p43"/>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Software Reliability</a:t>
            </a:r>
            <a:endParaRPr sz="4800" dirty="0">
              <a:solidFill>
                <a:srgbClr val="6C1035"/>
              </a:solidFill>
            </a:endParaRPr>
          </a:p>
        </p:txBody>
      </p:sp>
      <p:pic>
        <p:nvPicPr>
          <p:cNvPr id="498" name="Google Shape;498;p43"/>
          <p:cNvPicPr preferRelativeResize="0"/>
          <p:nvPr/>
        </p:nvPicPr>
        <p:blipFill>
          <a:blip r:embed="rId6">
            <a:alphaModFix/>
          </a:blip>
          <a:stretch>
            <a:fillRect/>
          </a:stretch>
        </p:blipFill>
        <p:spPr>
          <a:xfrm>
            <a:off x="7129000" y="766138"/>
            <a:ext cx="4243925" cy="1039762"/>
          </a:xfrm>
          <a:prstGeom prst="rect">
            <a:avLst/>
          </a:prstGeom>
          <a:noFill/>
          <a:ln>
            <a:noFill/>
          </a:ln>
        </p:spPr>
      </p:pic>
      <p:pic>
        <p:nvPicPr>
          <p:cNvPr id="10" name="Audio 9">
            <a:hlinkClick r:id="" action="ppaction://media"/>
            <a:extLst>
              <a:ext uri="{FF2B5EF4-FFF2-40B4-BE49-F238E27FC236}">
                <a16:creationId xmlns:a16="http://schemas.microsoft.com/office/drawing/2014/main" id="{0A528CEA-8CFD-4EEE-9F6A-110912647A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07"/>
    </mc:Choice>
    <mc:Fallback xmlns="">
      <p:transition spd="slow" advTm="4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4"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504" name="Google Shape;504;p44"/>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05" name="Google Shape;505;p44"/>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06" name="Google Shape;506;p44"/>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07" name="Google Shape;507;p44"/>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08" name="Google Shape;508;p44"/>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09" name="Google Shape;509;p44"/>
          <p:cNvSpPr/>
          <p:nvPr/>
        </p:nvSpPr>
        <p:spPr>
          <a:xfrm>
            <a:off x="1461825" y="2236300"/>
            <a:ext cx="9911100" cy="4142700"/>
          </a:xfrm>
          <a:prstGeom prst="rect">
            <a:avLst/>
          </a:prstGeom>
          <a:noFill/>
          <a:ln>
            <a:noFill/>
          </a:ln>
        </p:spPr>
        <p:txBody>
          <a:bodyPr spcFirstLastPara="1" wrap="square" lIns="91425" tIns="45700" rIns="91425" bIns="45700" anchor="t" anchorCtr="0">
            <a:noAutofit/>
          </a:bodyPr>
          <a:lstStyle/>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More testing would be needed to get 100% reliability in board navigation.</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Turning around corners ended up being the most difficult issue - high latency between the sensor PIC and rover PIC combined with uneven board (tape + wires) lead to a diminished turning accuracy for the rover.</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Extensive testing of the arm draw “O” and draw “X” caused a degradation in the arm servos over time. Gradually lost ability to actuate to the necessary angles and would stall out - could be fixed with higher quality servos.</a:t>
            </a:r>
            <a:endParaRPr sz="2400">
              <a:latin typeface="Crimson Text"/>
              <a:ea typeface="Crimson Text"/>
              <a:cs typeface="Crimson Text"/>
              <a:sym typeface="Crimson Text"/>
            </a:endParaRPr>
          </a:p>
        </p:txBody>
      </p:sp>
      <p:sp>
        <p:nvSpPr>
          <p:cNvPr id="510" name="Google Shape;510;p44"/>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1" name="Google Shape;511;p44"/>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Hardware Reliability</a:t>
            </a:r>
            <a:endParaRPr sz="4800">
              <a:solidFill>
                <a:srgbClr val="6C1035"/>
              </a:solidFill>
            </a:endParaRPr>
          </a:p>
        </p:txBody>
      </p:sp>
      <p:pic>
        <p:nvPicPr>
          <p:cNvPr id="512" name="Google Shape;512;p44"/>
          <p:cNvPicPr preferRelativeResize="0"/>
          <p:nvPr/>
        </p:nvPicPr>
        <p:blipFill>
          <a:blip r:embed="rId6">
            <a:alphaModFix/>
          </a:blip>
          <a:stretch>
            <a:fillRect/>
          </a:stretch>
        </p:blipFill>
        <p:spPr>
          <a:xfrm>
            <a:off x="7927625" y="444700"/>
            <a:ext cx="2166673" cy="1791599"/>
          </a:xfrm>
          <a:prstGeom prst="rect">
            <a:avLst/>
          </a:prstGeom>
          <a:noFill/>
          <a:ln>
            <a:noFill/>
          </a:ln>
        </p:spPr>
      </p:pic>
      <p:pic>
        <p:nvPicPr>
          <p:cNvPr id="4" name="Audio 3">
            <a:hlinkClick r:id="" action="ppaction://media"/>
            <a:extLst>
              <a:ext uri="{FF2B5EF4-FFF2-40B4-BE49-F238E27FC236}">
                <a16:creationId xmlns:a16="http://schemas.microsoft.com/office/drawing/2014/main" id="{5F8A4DF3-A76C-493B-878E-3D92BCAAF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8" name="Google Shape;518;p45"/>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519" name="Google Shape;519;p45"/>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520" name="Google Shape;520;p45"/>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Robustness</a:t>
            </a:r>
            <a:endParaRPr sz="4017" b="0" i="0" u="none" strike="noStrike" cap="none">
              <a:solidFill>
                <a:schemeClr val="lt1"/>
              </a:solidFill>
              <a:latin typeface="Arial"/>
              <a:ea typeface="Arial"/>
              <a:cs typeface="Arial"/>
              <a:sym typeface="Arial"/>
            </a:endParaRPr>
          </a:p>
        </p:txBody>
      </p:sp>
      <p:pic>
        <p:nvPicPr>
          <p:cNvPr id="521" name="Google Shape;521;p45"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522" name="Google Shape;522;p45"/>
          <p:cNvGrpSpPr/>
          <p:nvPr/>
        </p:nvGrpSpPr>
        <p:grpSpPr>
          <a:xfrm>
            <a:off x="-1462207" y="6283031"/>
            <a:ext cx="5760600" cy="470008"/>
            <a:chOff x="-1462207" y="6283031"/>
            <a:chExt cx="5760600" cy="470008"/>
          </a:xfrm>
        </p:grpSpPr>
        <p:cxnSp>
          <p:nvCxnSpPr>
            <p:cNvPr id="523" name="Google Shape;523;p45"/>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524" name="Google Shape;524;p45"/>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525" name="Google Shape;525;p45"/>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25</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6" descr="VT-grid-02.png"/>
          <p:cNvPicPr preferRelativeResize="0"/>
          <p:nvPr/>
        </p:nvPicPr>
        <p:blipFill rotWithShape="1">
          <a:blip r:embed="rId3">
            <a:alphaModFix amt="25000"/>
          </a:blip>
          <a:srcRect/>
          <a:stretch/>
        </p:blipFill>
        <p:spPr>
          <a:xfrm>
            <a:off x="-20082" y="-97849"/>
            <a:ext cx="23102833" cy="14945965"/>
          </a:xfrm>
          <a:prstGeom prst="rect">
            <a:avLst/>
          </a:prstGeom>
          <a:noFill/>
          <a:ln>
            <a:noFill/>
          </a:ln>
        </p:spPr>
      </p:pic>
      <p:cxnSp>
        <p:nvCxnSpPr>
          <p:cNvPr id="531" name="Google Shape;531;p4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32" name="Google Shape;532;p4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33" name="Google Shape;533;p46"/>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34" name="Google Shape;534;p4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35" name="Google Shape;535;p4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36" name="Google Shape;536;p46"/>
          <p:cNvSpPr/>
          <p:nvPr/>
        </p:nvSpPr>
        <p:spPr>
          <a:xfrm>
            <a:off x="1061100" y="2549675"/>
            <a:ext cx="9677700" cy="4921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rover is angled wrong with a tread depressing its respective sensor it will attempt to correct a set number of times every 5 seconds.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If a tread depresses the wrong sensor the error correction will kick the rover completely off track. The rover will need to be reset on the sensor network.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server fails to send updated FSR data to the rover the rover will not know to transition its current location internally.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rover always drifted slightly left. If the rover was straddling only the right FSR on a straight the rover would correct itself.</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a:latin typeface="Crimson Text"/>
              <a:ea typeface="Crimson Text"/>
              <a:cs typeface="Crimson Text"/>
              <a:sym typeface="Crimson Text"/>
            </a:endParaRPr>
          </a:p>
        </p:txBody>
      </p:sp>
      <p:sp>
        <p:nvSpPr>
          <p:cNvPr id="537" name="Google Shape;537;p4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38" name="Google Shape;538;p46"/>
          <p:cNvSpPr/>
          <p:nvPr/>
        </p:nvSpPr>
        <p:spPr>
          <a:xfrm>
            <a:off x="1461832" y="1652675"/>
            <a:ext cx="10181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Handling under </a:t>
            </a:r>
            <a:endParaRPr sz="4800">
              <a:solidFill>
                <a:srgbClr val="6C1035"/>
              </a:solidFill>
            </a:endParaRPr>
          </a:p>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extreme circumstances</a:t>
            </a:r>
            <a:endParaRPr sz="4800">
              <a:solidFill>
                <a:srgbClr val="6C1035"/>
              </a:solidFill>
            </a:endParaRPr>
          </a:p>
        </p:txBody>
      </p:sp>
      <p:pic>
        <p:nvPicPr>
          <p:cNvPr id="539" name="Google Shape;539;p46"/>
          <p:cNvPicPr preferRelativeResize="0"/>
          <p:nvPr/>
        </p:nvPicPr>
        <p:blipFill>
          <a:blip r:embed="rId4">
            <a:alphaModFix/>
          </a:blip>
          <a:stretch>
            <a:fillRect/>
          </a:stretch>
        </p:blipFill>
        <p:spPr>
          <a:xfrm>
            <a:off x="9546601" y="15825"/>
            <a:ext cx="2645399" cy="253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16" name="Google Shape;216;p2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17" name="Google Shape;217;p2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18" name="Google Shape;218;p2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19" name="Google Shape;219;p2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20" name="Google Shape;220;p2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21" name="Google Shape;221;p23"/>
          <p:cNvSpPr/>
          <p:nvPr/>
        </p:nvSpPr>
        <p:spPr>
          <a:xfrm>
            <a:off x="1461825" y="2089225"/>
            <a:ext cx="10068600" cy="4567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000"/>
              </a:lnSpc>
              <a:spcBef>
                <a:spcPts val="0"/>
              </a:spcBef>
              <a:spcAft>
                <a:spcPts val="0"/>
              </a:spcAft>
              <a:buClr>
                <a:srgbClr val="000000"/>
              </a:buClr>
              <a:buSzPts val="2400"/>
              <a:buFont typeface="Crimson Text"/>
              <a:buChar char="●"/>
            </a:pPr>
            <a:r>
              <a:rPr lang="en-US" sz="2400" dirty="0">
                <a:latin typeface="Crimson Text"/>
                <a:ea typeface="Crimson Text"/>
                <a:cs typeface="Crimson Text"/>
                <a:sym typeface="Crimson Text"/>
              </a:rPr>
              <a:t>38.1 cm by 38.1 cm Tic-Tac-Toe board with 12.7 cm by 12.7 cm squares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A rover with the robotic arm will move around the game board to draw tokens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arm must draw the ‘X’s to be at least 4 cm long and ‘O’s to be at least 4 cm in diameter.</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‘X’s and ‘O’s must be completely in the target square</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user will interact with a GUI to select moves</a:t>
            </a:r>
            <a:endParaRPr sz="2400" dirty="0">
              <a:latin typeface="Crimson Text"/>
              <a:ea typeface="Crimson Text"/>
              <a:cs typeface="Crimson Text"/>
              <a:sym typeface="Crimson Text"/>
            </a:endParaRPr>
          </a:p>
        </p:txBody>
      </p:sp>
      <p:sp>
        <p:nvSpPr>
          <p:cNvPr id="222" name="Google Shape;222;p2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23" name="Google Shape;223;p23"/>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Project Requirements</a:t>
            </a:r>
            <a:endParaRPr/>
          </a:p>
        </p:txBody>
      </p:sp>
      <p:pic>
        <p:nvPicPr>
          <p:cNvPr id="224" name="Google Shape;224;p23"/>
          <p:cNvPicPr preferRelativeResize="0"/>
          <p:nvPr/>
        </p:nvPicPr>
        <p:blipFill rotWithShape="1">
          <a:blip r:embed="rId6">
            <a:alphaModFix/>
          </a:blip>
          <a:srcRect l="18924" t="19036" r="21566" b="25671"/>
          <a:stretch/>
        </p:blipFill>
        <p:spPr>
          <a:xfrm>
            <a:off x="8865475" y="3580000"/>
            <a:ext cx="3159605" cy="2869725"/>
          </a:xfrm>
          <a:prstGeom prst="rect">
            <a:avLst/>
          </a:prstGeom>
          <a:noFill/>
          <a:ln>
            <a:noFill/>
          </a:ln>
        </p:spPr>
      </p:pic>
      <p:pic>
        <p:nvPicPr>
          <p:cNvPr id="26" name="Audio 25">
            <a:hlinkClick r:id="" action="ppaction://media"/>
            <a:extLst>
              <a:ext uri="{FF2B5EF4-FFF2-40B4-BE49-F238E27FC236}">
                <a16:creationId xmlns:a16="http://schemas.microsoft.com/office/drawing/2014/main" id="{21104CED-7437-469D-9A0E-70343AEA83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119"/>
    </mc:Choice>
    <mc:Fallback xmlns="">
      <p:transition spd="slow" advTm="40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18258" y="-14863"/>
            <a:ext cx="12210257" cy="6876288"/>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30" name="Google Shape;230;p24"/>
          <p:cNvSpPr/>
          <p:nvPr/>
        </p:nvSpPr>
        <p:spPr>
          <a:xfrm>
            <a:off x="2463183" y="2562981"/>
            <a:ext cx="557895" cy="64633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31" name="Google Shape;231;p24"/>
          <p:cNvCxnSpPr/>
          <p:nvPr/>
        </p:nvCxnSpPr>
        <p:spPr>
          <a:xfrm>
            <a:off x="-496810" y="-369991"/>
            <a:ext cx="13167362" cy="69314"/>
          </a:xfrm>
          <a:prstGeom prst="straightConnector1">
            <a:avLst/>
          </a:prstGeom>
          <a:noFill/>
          <a:ln w="9525" cap="flat" cmpd="sng">
            <a:solidFill>
              <a:schemeClr val="accent2"/>
            </a:solidFill>
            <a:prstDash val="dash"/>
            <a:miter lim="8000"/>
            <a:headEnd type="none" w="sm" len="sm"/>
            <a:tailEnd type="none" w="sm" len="sm"/>
          </a:ln>
        </p:spPr>
      </p:cxnSp>
      <p:sp>
        <p:nvSpPr>
          <p:cNvPr id="232" name="Google Shape;232;p24"/>
          <p:cNvSpPr/>
          <p:nvPr/>
        </p:nvSpPr>
        <p:spPr>
          <a:xfrm>
            <a:off x="3377739" y="2852212"/>
            <a:ext cx="5418262" cy="680879"/>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Robot Arm</a:t>
            </a:r>
            <a:endParaRPr sz="4017" b="0" i="0" u="none" strike="noStrike" cap="none">
              <a:solidFill>
                <a:schemeClr val="lt1"/>
              </a:solidFill>
              <a:latin typeface="Arial"/>
              <a:ea typeface="Arial"/>
              <a:cs typeface="Arial"/>
              <a:sym typeface="Arial"/>
            </a:endParaRPr>
          </a:p>
        </p:txBody>
      </p:sp>
      <p:pic>
        <p:nvPicPr>
          <p:cNvPr id="233" name="Google Shape;233;p2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34" name="Google Shape;234;p24"/>
          <p:cNvGrpSpPr/>
          <p:nvPr/>
        </p:nvGrpSpPr>
        <p:grpSpPr>
          <a:xfrm>
            <a:off x="-1462207" y="6283031"/>
            <a:ext cx="5760720" cy="470008"/>
            <a:chOff x="-1462207" y="6283031"/>
            <a:chExt cx="5760720" cy="470008"/>
          </a:xfrm>
        </p:grpSpPr>
        <p:cxnSp>
          <p:nvCxnSpPr>
            <p:cNvPr id="235" name="Google Shape;235;p24"/>
            <p:cNvCxnSpPr/>
            <p:nvPr/>
          </p:nvCxnSpPr>
          <p:spPr>
            <a:xfrm>
              <a:off x="-1462207" y="6283031"/>
              <a:ext cx="5760720" cy="49014"/>
            </a:xfrm>
            <a:prstGeom prst="straightConnector1">
              <a:avLst/>
            </a:prstGeom>
            <a:noFill/>
            <a:ln w="9525" cap="flat" cmpd="sng">
              <a:solidFill>
                <a:schemeClr val="dk2"/>
              </a:solidFill>
              <a:prstDash val="dash"/>
              <a:miter lim="8000"/>
              <a:headEnd type="none" w="sm" len="sm"/>
              <a:tailEnd type="none" w="sm" len="sm"/>
            </a:ln>
          </p:spPr>
        </p:cxnSp>
        <p:pic>
          <p:nvPicPr>
            <p:cNvPr id="236" name="Google Shape;236;p2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37" name="Google Shape;237;p24"/>
          <p:cNvSpPr txBox="1">
            <a:spLocks noGrp="1"/>
          </p:cNvSpPr>
          <p:nvPr>
            <p:ph type="sldNum" idx="12"/>
          </p:nvPr>
        </p:nvSpPr>
        <p:spPr>
          <a:xfrm>
            <a:off x="9715500" y="6356350"/>
            <a:ext cx="2476500" cy="358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5" descr="VT-grid-02.png"/>
          <p:cNvPicPr preferRelativeResize="0"/>
          <p:nvPr/>
        </p:nvPicPr>
        <p:blipFill rotWithShape="1">
          <a:blip r:embed="rId5">
            <a:alphaModFix amt="25000"/>
          </a:blip>
          <a:srcRect/>
          <a:stretch/>
        </p:blipFill>
        <p:spPr>
          <a:xfrm>
            <a:off x="-20082" y="-250249"/>
            <a:ext cx="23102835" cy="14945964"/>
          </a:xfrm>
          <a:prstGeom prst="rect">
            <a:avLst/>
          </a:prstGeom>
          <a:noFill/>
          <a:ln>
            <a:noFill/>
          </a:ln>
        </p:spPr>
      </p:pic>
      <p:cxnSp>
        <p:nvCxnSpPr>
          <p:cNvPr id="243" name="Google Shape;243;p25"/>
          <p:cNvCxnSpPr/>
          <p:nvPr/>
        </p:nvCxnSpPr>
        <p:spPr>
          <a:xfrm flipH="1">
            <a:off x="2092629" y="-250248"/>
            <a:ext cx="1" cy="5071163"/>
          </a:xfrm>
          <a:prstGeom prst="straightConnector1">
            <a:avLst/>
          </a:prstGeom>
          <a:noFill/>
          <a:ln w="9525" cap="flat" cmpd="sng">
            <a:solidFill>
              <a:srgbClr val="FEFEFE"/>
            </a:solidFill>
            <a:prstDash val="dash"/>
            <a:miter lim="8000"/>
            <a:headEnd type="none" w="sm" len="sm"/>
            <a:tailEnd type="none" w="sm" len="sm"/>
          </a:ln>
        </p:spPr>
      </p:cxnSp>
      <p:cxnSp>
        <p:nvCxnSpPr>
          <p:cNvPr id="244" name="Google Shape;244;p25"/>
          <p:cNvCxnSpPr/>
          <p:nvPr/>
        </p:nvCxnSpPr>
        <p:spPr>
          <a:xfrm>
            <a:off x="-715618" y="2236303"/>
            <a:ext cx="13693681" cy="49014"/>
          </a:xfrm>
          <a:prstGeom prst="straightConnector1">
            <a:avLst/>
          </a:prstGeom>
          <a:noFill/>
          <a:ln w="9525" cap="flat" cmpd="sng">
            <a:solidFill>
              <a:srgbClr val="FEFEFE"/>
            </a:solidFill>
            <a:prstDash val="dash"/>
            <a:miter lim="8000"/>
            <a:headEnd type="none" w="sm" len="sm"/>
            <a:tailEnd type="none" w="sm" len="sm"/>
          </a:ln>
        </p:spPr>
      </p:cxnSp>
      <p:cxnSp>
        <p:nvCxnSpPr>
          <p:cNvPr id="245" name="Google Shape;245;p25"/>
          <p:cNvCxnSpPr/>
          <p:nvPr/>
        </p:nvCxnSpPr>
        <p:spPr>
          <a:xfrm>
            <a:off x="-556591" y="4603733"/>
            <a:ext cx="13167362" cy="69314"/>
          </a:xfrm>
          <a:prstGeom prst="straightConnector1">
            <a:avLst/>
          </a:prstGeom>
          <a:noFill/>
          <a:ln w="9525" cap="flat" cmpd="sng">
            <a:solidFill>
              <a:srgbClr val="FEFEFE"/>
            </a:solidFill>
            <a:prstDash val="dash"/>
            <a:miter lim="8000"/>
            <a:headEnd type="none" w="sm" len="sm"/>
            <a:tailEnd type="none" w="sm" len="sm"/>
          </a:ln>
        </p:spPr>
      </p:cxnSp>
      <p:cxnSp>
        <p:nvCxnSpPr>
          <p:cNvPr id="246" name="Google Shape;246;p25"/>
          <p:cNvCxnSpPr/>
          <p:nvPr/>
        </p:nvCxnSpPr>
        <p:spPr>
          <a:xfrm flipH="1">
            <a:off x="10094290" y="1995293"/>
            <a:ext cx="1" cy="5619623"/>
          </a:xfrm>
          <a:prstGeom prst="straightConnector1">
            <a:avLst/>
          </a:prstGeom>
          <a:noFill/>
          <a:ln w="9525" cap="flat" cmpd="sng">
            <a:solidFill>
              <a:srgbClr val="FEFEFE"/>
            </a:solidFill>
            <a:prstDash val="dash"/>
            <a:miter lim="8000"/>
            <a:headEnd type="none" w="sm" len="sm"/>
            <a:tailEnd type="none" w="sm" len="sm"/>
          </a:ln>
        </p:spPr>
      </p:cxnSp>
      <p:cxnSp>
        <p:nvCxnSpPr>
          <p:cNvPr id="247" name="Google Shape;247;p25"/>
          <p:cNvCxnSpPr/>
          <p:nvPr/>
        </p:nvCxnSpPr>
        <p:spPr>
          <a:xfrm rot="10800000" flipH="1">
            <a:off x="830461" y="787432"/>
            <a:ext cx="914400" cy="818147"/>
          </a:xfrm>
          <a:prstGeom prst="straightConnector1">
            <a:avLst/>
          </a:prstGeom>
          <a:noFill/>
          <a:ln w="19050" cap="flat" cmpd="sng">
            <a:solidFill>
              <a:srgbClr val="E87822"/>
            </a:solidFill>
            <a:prstDash val="solid"/>
            <a:miter lim="800000"/>
            <a:headEnd type="none" w="sm" len="sm"/>
            <a:tailEnd type="none" w="sm" len="sm"/>
          </a:ln>
        </p:spPr>
      </p:cxnSp>
      <p:sp>
        <p:nvSpPr>
          <p:cNvPr id="248" name="Google Shape;248;p25"/>
          <p:cNvSpPr/>
          <p:nvPr/>
        </p:nvSpPr>
        <p:spPr>
          <a:xfrm>
            <a:off x="1461825" y="2236300"/>
            <a:ext cx="57318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Decided on a 4-Servo </a:t>
            </a:r>
            <a:r>
              <a:rPr lang="en-US" sz="2400" dirty="0" err="1">
                <a:latin typeface="Crimson Text"/>
                <a:ea typeface="Crimson Text"/>
                <a:cs typeface="Crimson Text"/>
                <a:sym typeface="Crimson Text"/>
              </a:rPr>
              <a:t>ArmUno</a:t>
            </a:r>
            <a:r>
              <a:rPr lang="en-US" sz="2400" dirty="0">
                <a:latin typeface="Crimson Text"/>
                <a:ea typeface="Crimson Text"/>
                <a:cs typeface="Crimson Text"/>
                <a:sym typeface="Crimson Text"/>
              </a:rPr>
              <a:t> 2.0 - 3 axis motion + claw for the servo</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Within the price constraints of the project,</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and large enough to manipulate a dry erase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marker as needed</a:t>
            </a:r>
            <a:endParaRPr sz="2400" dirty="0">
              <a:latin typeface="Crimson Text"/>
              <a:ea typeface="Crimson Text"/>
              <a:cs typeface="Crimson Text"/>
              <a:sym typeface="Crimson Text"/>
            </a:endParaRPr>
          </a:p>
        </p:txBody>
      </p:sp>
      <p:sp>
        <p:nvSpPr>
          <p:cNvPr id="249" name="Google Shape;249;p25"/>
          <p:cNvSpPr/>
          <p:nvPr/>
        </p:nvSpPr>
        <p:spPr>
          <a:xfrm>
            <a:off x="1461815" y="1257300"/>
            <a:ext cx="5421585" cy="5461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50" name="Google Shape;250;p25"/>
          <p:cNvSpPr/>
          <p:nvPr/>
        </p:nvSpPr>
        <p:spPr>
          <a:xfrm>
            <a:off x="1461815" y="1043063"/>
            <a:ext cx="5972137" cy="896983"/>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Choice of Robot Arm</a:t>
            </a:r>
            <a:endParaRPr/>
          </a:p>
        </p:txBody>
      </p:sp>
      <p:pic>
        <p:nvPicPr>
          <p:cNvPr id="251" name="Google Shape;251;p25"/>
          <p:cNvPicPr preferRelativeResize="0"/>
          <p:nvPr/>
        </p:nvPicPr>
        <p:blipFill>
          <a:blip r:embed="rId6">
            <a:alphaModFix/>
          </a:blip>
          <a:stretch>
            <a:fillRect/>
          </a:stretch>
        </p:blipFill>
        <p:spPr>
          <a:xfrm>
            <a:off x="7193625" y="2080426"/>
            <a:ext cx="4829900" cy="3863909"/>
          </a:xfrm>
          <a:prstGeom prst="rect">
            <a:avLst/>
          </a:prstGeom>
          <a:noFill/>
          <a:ln>
            <a:noFill/>
          </a:ln>
        </p:spPr>
      </p:pic>
      <p:pic>
        <p:nvPicPr>
          <p:cNvPr id="6" name="Audio 5">
            <a:hlinkClick r:id="" action="ppaction://media"/>
            <a:extLst>
              <a:ext uri="{FF2B5EF4-FFF2-40B4-BE49-F238E27FC236}">
                <a16:creationId xmlns:a16="http://schemas.microsoft.com/office/drawing/2014/main" id="{6769A398-46B9-4AE4-90C0-3EBE5AF271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6"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57" name="Google Shape;257;p2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58" name="Google Shape;258;p2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59" name="Google Shape;259;p2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60" name="Google Shape;260;p2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61" name="Google Shape;261;p26"/>
          <p:cNvSpPr/>
          <p:nvPr/>
        </p:nvSpPr>
        <p:spPr>
          <a:xfrm>
            <a:off x="1461825" y="2266525"/>
            <a:ext cx="68724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of the arm servos is controlled by a pulse width modulated signal with a 20ms period.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An arm control library provides an API tell the arm to perform complex and simple motions.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Simple motions are things like setting a servo angle. Complex motions are time dependant motion paths, defined as a series of arm positions and the speed to move between them.</a:t>
            </a:r>
            <a:endParaRPr sz="2400">
              <a:latin typeface="Crimson Text"/>
              <a:ea typeface="Crimson Text"/>
              <a:cs typeface="Crimson Text"/>
              <a:sym typeface="Crimson Text"/>
            </a:endParaRPr>
          </a:p>
        </p:txBody>
      </p:sp>
      <p:sp>
        <p:nvSpPr>
          <p:cNvPr id="262" name="Google Shape;262;p2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3" name="Google Shape;263;p26"/>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Robot Arm Control</a:t>
            </a:r>
            <a:endParaRPr sz="4800">
              <a:solidFill>
                <a:srgbClr val="6C1035"/>
              </a:solidFill>
            </a:endParaRPr>
          </a:p>
        </p:txBody>
      </p:sp>
      <p:pic>
        <p:nvPicPr>
          <p:cNvPr id="264" name="Google Shape;264;p26"/>
          <p:cNvPicPr preferRelativeResize="0"/>
          <p:nvPr/>
        </p:nvPicPr>
        <p:blipFill>
          <a:blip r:embed="rId6">
            <a:alphaModFix/>
          </a:blip>
          <a:stretch>
            <a:fillRect/>
          </a:stretch>
        </p:blipFill>
        <p:spPr>
          <a:xfrm>
            <a:off x="8334153" y="1397075"/>
            <a:ext cx="3825100" cy="2639200"/>
          </a:xfrm>
          <a:prstGeom prst="rect">
            <a:avLst/>
          </a:prstGeom>
          <a:noFill/>
          <a:ln>
            <a:noFill/>
          </a:ln>
        </p:spPr>
      </p:pic>
      <p:pic>
        <p:nvPicPr>
          <p:cNvPr id="10" name="Audio 9">
            <a:hlinkClick r:id="" action="ppaction://media"/>
            <a:extLst>
              <a:ext uri="{FF2B5EF4-FFF2-40B4-BE49-F238E27FC236}">
                <a16:creationId xmlns:a16="http://schemas.microsoft.com/office/drawing/2014/main" id="{34B49705-7A60-4451-96A0-16A426F63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37"/>
    </mc:Choice>
    <mc:Fallback xmlns="">
      <p:transition spd="slow"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70" name="Google Shape;270;p2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71" name="Google Shape;271;p2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72" name="Google Shape;272;p2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73" name="Google Shape;273;p2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74" name="Google Shape;274;p2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75" name="Google Shape;275;p27"/>
          <p:cNvSpPr/>
          <p:nvPr/>
        </p:nvSpPr>
        <p:spPr>
          <a:xfrm>
            <a:off x="1461825" y="2236288"/>
            <a:ext cx="6114600" cy="897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To meet the project requirements, complex motions to draw “X” and “O” were created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arm thread performs actions depending on a sent of enumerated command messages sent to it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finishing each action, the arm thread sends and acknowledge message back to the navigation thread to indicate it is done.</a:t>
            </a:r>
            <a:endParaRPr sz="2400">
              <a:latin typeface="Crimson Text"/>
              <a:ea typeface="Crimson Text"/>
              <a:cs typeface="Crimson Text"/>
              <a:sym typeface="Crimson Text"/>
            </a:endParaRPr>
          </a:p>
        </p:txBody>
      </p:sp>
      <p:sp>
        <p:nvSpPr>
          <p:cNvPr id="276" name="Google Shape;276;p2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7" name="Google Shape;277;p27"/>
          <p:cNvSpPr/>
          <p:nvPr/>
        </p:nvSpPr>
        <p:spPr>
          <a:xfrm>
            <a:off x="1461825" y="1043075"/>
            <a:ext cx="8357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Integration</a:t>
            </a:r>
            <a:endParaRPr sz="4800">
              <a:solidFill>
                <a:srgbClr val="6C1035"/>
              </a:solidFill>
            </a:endParaRPr>
          </a:p>
        </p:txBody>
      </p:sp>
      <p:pic>
        <p:nvPicPr>
          <p:cNvPr id="278" name="Google Shape;278;p27"/>
          <p:cNvPicPr preferRelativeResize="0"/>
          <p:nvPr/>
        </p:nvPicPr>
        <p:blipFill>
          <a:blip r:embed="rId6">
            <a:alphaModFix/>
          </a:blip>
          <a:stretch>
            <a:fillRect/>
          </a:stretch>
        </p:blipFill>
        <p:spPr>
          <a:xfrm>
            <a:off x="8338675" y="1045125"/>
            <a:ext cx="3332000" cy="4767750"/>
          </a:xfrm>
          <a:prstGeom prst="rect">
            <a:avLst/>
          </a:prstGeom>
          <a:noFill/>
          <a:ln>
            <a:noFill/>
          </a:ln>
        </p:spPr>
      </p:pic>
      <p:pic>
        <p:nvPicPr>
          <p:cNvPr id="10" name="Audio 9">
            <a:hlinkClick r:id="" action="ppaction://media"/>
            <a:extLst>
              <a:ext uri="{FF2B5EF4-FFF2-40B4-BE49-F238E27FC236}">
                <a16:creationId xmlns:a16="http://schemas.microsoft.com/office/drawing/2014/main" id="{3933FFE3-E161-4632-8C0B-FCB5C0E9FF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378"/>
    </mc:Choice>
    <mc:Fallback xmlns="">
      <p:transition spd="slow" advTm="2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84" name="Google Shape;284;p28"/>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85" name="Google Shape;285;p28"/>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286" name="Google Shape;286;p28"/>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Motors</a:t>
            </a:r>
            <a:endParaRPr sz="4017" b="0" i="0" u="none" strike="noStrike" cap="none">
              <a:solidFill>
                <a:schemeClr val="lt1"/>
              </a:solidFill>
              <a:latin typeface="Arial"/>
              <a:ea typeface="Arial"/>
              <a:cs typeface="Arial"/>
              <a:sym typeface="Arial"/>
            </a:endParaRPr>
          </a:p>
        </p:txBody>
      </p:sp>
      <p:pic>
        <p:nvPicPr>
          <p:cNvPr id="287" name="Google Shape;287;p28"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88" name="Google Shape;288;p28"/>
          <p:cNvGrpSpPr/>
          <p:nvPr/>
        </p:nvGrpSpPr>
        <p:grpSpPr>
          <a:xfrm>
            <a:off x="-1462207" y="6283031"/>
            <a:ext cx="5760600" cy="470008"/>
            <a:chOff x="-1462207" y="6283031"/>
            <a:chExt cx="5760600" cy="470008"/>
          </a:xfrm>
        </p:grpSpPr>
        <p:cxnSp>
          <p:nvCxnSpPr>
            <p:cNvPr id="289" name="Google Shape;289;p28"/>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290" name="Google Shape;290;p28"/>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91" name="Google Shape;291;p28"/>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8</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97" name="Google Shape;297;p29"/>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98" name="Google Shape;298;p29"/>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99" name="Google Shape;299;p29"/>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00" name="Google Shape;300;p29"/>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01" name="Google Shape;301;p29"/>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02" name="Google Shape;302;p29"/>
          <p:cNvSpPr/>
          <p:nvPr/>
        </p:nvSpPr>
        <p:spPr>
          <a:xfrm>
            <a:off x="1461825" y="2126400"/>
            <a:ext cx="5972100" cy="38676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Designed an API to:</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Move rover forwards/backwards a given distance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 rover left/right a given angle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Asynchronously stop the motors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Incorporate a PID feedback control loop</a:t>
            </a:r>
            <a:endParaRPr sz="2400">
              <a:latin typeface="Crimson Text"/>
              <a:ea typeface="Crimson Text"/>
              <a:cs typeface="Crimson Text"/>
              <a:sym typeface="Crimson Text"/>
            </a:endParaRPr>
          </a:p>
        </p:txBody>
      </p:sp>
      <p:sp>
        <p:nvSpPr>
          <p:cNvPr id="303" name="Google Shape;303;p29"/>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04" name="Google Shape;304;p29"/>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Motor Control</a:t>
            </a:r>
            <a:endParaRPr/>
          </a:p>
        </p:txBody>
      </p:sp>
      <p:pic>
        <p:nvPicPr>
          <p:cNvPr id="305" name="Google Shape;305;p29"/>
          <p:cNvPicPr preferRelativeResize="0"/>
          <p:nvPr/>
        </p:nvPicPr>
        <p:blipFill rotWithShape="1">
          <a:blip r:embed="rId6">
            <a:alphaModFix/>
          </a:blip>
          <a:srcRect l="14683" t="7410" r="16446" b="23719"/>
          <a:stretch/>
        </p:blipFill>
        <p:spPr>
          <a:xfrm>
            <a:off x="7610521" y="2874624"/>
            <a:ext cx="3473579" cy="2605199"/>
          </a:xfrm>
          <a:prstGeom prst="rect">
            <a:avLst/>
          </a:prstGeom>
          <a:noFill/>
          <a:ln>
            <a:noFill/>
          </a:ln>
        </p:spPr>
      </p:pic>
      <p:pic>
        <p:nvPicPr>
          <p:cNvPr id="14" name="Audio 13">
            <a:hlinkClick r:id="" action="ppaction://media"/>
            <a:extLst>
              <a:ext uri="{FF2B5EF4-FFF2-40B4-BE49-F238E27FC236}">
                <a16:creationId xmlns:a16="http://schemas.microsoft.com/office/drawing/2014/main" id="{268ECE95-6EBA-4351-9956-E87781922A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145"/>
    </mc:Choice>
    <mc:Fallback xmlns="">
      <p:transition spd="slow" advTm="40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1423</Words>
  <Application>Microsoft Macintosh PowerPoint</Application>
  <PresentationFormat>Widescreen</PresentationFormat>
  <Paragraphs>118</Paragraphs>
  <Slides>26</Slides>
  <Notes>26</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Arial</vt:lpstr>
      <vt:lpstr>Crimson Text</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15</cp:revision>
  <dcterms:modified xsi:type="dcterms:W3CDTF">2018-12-10T00:32:24Z</dcterms:modified>
</cp:coreProperties>
</file>